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ECCA"/>
          </a:solidFill>
        </a:fill>
      </a:tcStyle>
    </a:wholeTbl>
    <a:band2H>
      <a:tcTxStyle b="def" i="def"/>
      <a:tcStyle>
        <a:tcBdr/>
        <a:fill>
          <a:solidFill>
            <a:srgbClr val="F6F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p:nvPr>
            <p:ph type="sldImg"/>
          </p:nvPr>
        </p:nvSpPr>
        <p:spPr>
          <a:xfrm>
            <a:off x="1143000" y="685800"/>
            <a:ext cx="4572000" cy="3429000"/>
          </a:xfrm>
          <a:prstGeom prst="rect">
            <a:avLst/>
          </a:prstGeom>
        </p:spPr>
        <p:txBody>
          <a:bodyPr/>
          <a:lstStyle/>
          <a:p>
            <a:pPr/>
          </a:p>
        </p:txBody>
      </p:sp>
      <p:sp>
        <p:nvSpPr>
          <p:cNvPr id="132" name="Shape 13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4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sp>
        <p:nvSpPr>
          <p:cNvPr id="51" name="Line"/>
          <p:cNvSpPr/>
          <p:nvPr/>
        </p:nvSpPr>
        <p:spPr>
          <a:xfrm flipH="1">
            <a:off x="7315199" y="1066800"/>
            <a:ext cx="1" cy="4495800"/>
          </a:xfrm>
          <a:prstGeom prst="line">
            <a:avLst/>
          </a:prstGeom>
          <a:ln>
            <a:solidFill>
              <a:srgbClr val="000000"/>
            </a:solidFill>
          </a:ln>
        </p:spPr>
        <p:txBody>
          <a:bodyPr lIns="45719" rIns="45719"/>
          <a:lstStyle/>
          <a:p>
            <a:pPr/>
          </a:p>
        </p:txBody>
      </p:sp>
      <p:grpSp>
        <p:nvGrpSpPr>
          <p:cNvPr id="83" name="Group"/>
          <p:cNvGrpSpPr/>
          <p:nvPr/>
        </p:nvGrpSpPr>
        <p:grpSpPr>
          <a:xfrm>
            <a:off x="7493000" y="2992437"/>
            <a:ext cx="1338263" cy="2189163"/>
            <a:chOff x="0" y="0"/>
            <a:chExt cx="1338262" cy="2189162"/>
          </a:xfrm>
        </p:grpSpPr>
        <p:sp>
          <p:nvSpPr>
            <p:cNvPr id="52" name="Circle"/>
            <p:cNvSpPr/>
            <p:nvPr/>
          </p:nvSpPr>
          <p:spPr>
            <a:xfrm>
              <a:off x="0" y="0"/>
              <a:ext cx="201613" cy="201613"/>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53" name="Circle"/>
            <p:cNvSpPr/>
            <p:nvPr/>
          </p:nvSpPr>
          <p:spPr>
            <a:xfrm>
              <a:off x="284162" y="0"/>
              <a:ext cx="201613" cy="201613"/>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54" name="Circle"/>
            <p:cNvSpPr/>
            <p:nvPr/>
          </p:nvSpPr>
          <p:spPr>
            <a:xfrm>
              <a:off x="568325" y="0"/>
              <a:ext cx="201613" cy="201613"/>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55" name="Circle"/>
            <p:cNvSpPr/>
            <p:nvPr/>
          </p:nvSpPr>
          <p:spPr>
            <a:xfrm>
              <a:off x="0" y="284162"/>
              <a:ext cx="201613" cy="201613"/>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56" name="Circle"/>
            <p:cNvSpPr/>
            <p:nvPr/>
          </p:nvSpPr>
          <p:spPr>
            <a:xfrm>
              <a:off x="284162" y="284162"/>
              <a:ext cx="201613" cy="201613"/>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57" name="Circle"/>
            <p:cNvSpPr/>
            <p:nvPr/>
          </p:nvSpPr>
          <p:spPr>
            <a:xfrm>
              <a:off x="568325" y="284162"/>
              <a:ext cx="201613" cy="201613"/>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58" name="Circle"/>
            <p:cNvSpPr/>
            <p:nvPr/>
          </p:nvSpPr>
          <p:spPr>
            <a:xfrm>
              <a:off x="852487" y="284162"/>
              <a:ext cx="201613" cy="201613"/>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59" name="Circle"/>
            <p:cNvSpPr/>
            <p:nvPr/>
          </p:nvSpPr>
          <p:spPr>
            <a:xfrm>
              <a:off x="0" y="568325"/>
              <a:ext cx="201613" cy="201613"/>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60" name="Circle"/>
            <p:cNvSpPr/>
            <p:nvPr/>
          </p:nvSpPr>
          <p:spPr>
            <a:xfrm>
              <a:off x="284162" y="568325"/>
              <a:ext cx="201613" cy="201613"/>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61" name="Circle"/>
            <p:cNvSpPr/>
            <p:nvPr/>
          </p:nvSpPr>
          <p:spPr>
            <a:xfrm>
              <a:off x="568325" y="568325"/>
              <a:ext cx="201613" cy="201613"/>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62" name="Circle"/>
            <p:cNvSpPr/>
            <p:nvPr/>
          </p:nvSpPr>
          <p:spPr>
            <a:xfrm>
              <a:off x="852487" y="568325"/>
              <a:ext cx="201613" cy="201613"/>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63" name="Circle"/>
            <p:cNvSpPr/>
            <p:nvPr/>
          </p:nvSpPr>
          <p:spPr>
            <a:xfrm>
              <a:off x="1136650" y="568325"/>
              <a:ext cx="201613" cy="201613"/>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64" name="Oval"/>
            <p:cNvSpPr/>
            <p:nvPr/>
          </p:nvSpPr>
          <p:spPr>
            <a:xfrm>
              <a:off x="0" y="850900"/>
              <a:ext cx="201613" cy="203200"/>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65" name="Oval"/>
            <p:cNvSpPr/>
            <p:nvPr/>
          </p:nvSpPr>
          <p:spPr>
            <a:xfrm>
              <a:off x="284162" y="850900"/>
              <a:ext cx="201613" cy="203200"/>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66" name="Oval"/>
            <p:cNvSpPr/>
            <p:nvPr/>
          </p:nvSpPr>
          <p:spPr>
            <a:xfrm>
              <a:off x="568325" y="850900"/>
              <a:ext cx="201613" cy="203200"/>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67" name="Oval"/>
            <p:cNvSpPr/>
            <p:nvPr/>
          </p:nvSpPr>
          <p:spPr>
            <a:xfrm>
              <a:off x="852487" y="850900"/>
              <a:ext cx="201613" cy="203200"/>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68" name="Oval"/>
            <p:cNvSpPr/>
            <p:nvPr/>
          </p:nvSpPr>
          <p:spPr>
            <a:xfrm>
              <a:off x="0" y="1135062"/>
              <a:ext cx="201613" cy="203201"/>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69" name="Oval"/>
            <p:cNvSpPr/>
            <p:nvPr/>
          </p:nvSpPr>
          <p:spPr>
            <a:xfrm>
              <a:off x="284162" y="1135062"/>
              <a:ext cx="201613" cy="203201"/>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70" name="Oval"/>
            <p:cNvSpPr/>
            <p:nvPr/>
          </p:nvSpPr>
          <p:spPr>
            <a:xfrm>
              <a:off x="568325" y="1135062"/>
              <a:ext cx="201613" cy="203201"/>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71" name="Oval"/>
            <p:cNvSpPr/>
            <p:nvPr/>
          </p:nvSpPr>
          <p:spPr>
            <a:xfrm>
              <a:off x="852487" y="1135062"/>
              <a:ext cx="201613" cy="203201"/>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72" name="Oval"/>
            <p:cNvSpPr/>
            <p:nvPr/>
          </p:nvSpPr>
          <p:spPr>
            <a:xfrm>
              <a:off x="1136650" y="1135062"/>
              <a:ext cx="201613" cy="203201"/>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sp>
          <p:nvSpPr>
            <p:cNvPr id="73" name="Circle"/>
            <p:cNvSpPr/>
            <p:nvPr/>
          </p:nvSpPr>
          <p:spPr>
            <a:xfrm>
              <a:off x="0" y="1419225"/>
              <a:ext cx="201613" cy="201613"/>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74" name="Circle"/>
            <p:cNvSpPr/>
            <p:nvPr/>
          </p:nvSpPr>
          <p:spPr>
            <a:xfrm>
              <a:off x="284162" y="1419225"/>
              <a:ext cx="201613" cy="201613"/>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75" name="Circle"/>
            <p:cNvSpPr/>
            <p:nvPr/>
          </p:nvSpPr>
          <p:spPr>
            <a:xfrm>
              <a:off x="568325" y="1419225"/>
              <a:ext cx="201613" cy="201613"/>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76" name="Circle"/>
            <p:cNvSpPr/>
            <p:nvPr/>
          </p:nvSpPr>
          <p:spPr>
            <a:xfrm>
              <a:off x="852487" y="1419225"/>
              <a:ext cx="201613" cy="201613"/>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sp>
          <p:nvSpPr>
            <p:cNvPr id="77" name="Circle"/>
            <p:cNvSpPr/>
            <p:nvPr/>
          </p:nvSpPr>
          <p:spPr>
            <a:xfrm>
              <a:off x="0" y="1703387"/>
              <a:ext cx="201613" cy="201613"/>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78" name="Circle"/>
            <p:cNvSpPr/>
            <p:nvPr/>
          </p:nvSpPr>
          <p:spPr>
            <a:xfrm>
              <a:off x="284162" y="1703387"/>
              <a:ext cx="201613" cy="201613"/>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79" name="Circle"/>
            <p:cNvSpPr/>
            <p:nvPr/>
          </p:nvSpPr>
          <p:spPr>
            <a:xfrm>
              <a:off x="568325" y="1703387"/>
              <a:ext cx="201613" cy="201613"/>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sp>
          <p:nvSpPr>
            <p:cNvPr id="80" name="Circle"/>
            <p:cNvSpPr/>
            <p:nvPr/>
          </p:nvSpPr>
          <p:spPr>
            <a:xfrm>
              <a:off x="852487" y="1703387"/>
              <a:ext cx="201613" cy="201613"/>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sp>
          <p:nvSpPr>
            <p:cNvPr id="81" name="Circle"/>
            <p:cNvSpPr/>
            <p:nvPr/>
          </p:nvSpPr>
          <p:spPr>
            <a:xfrm>
              <a:off x="284162" y="1987550"/>
              <a:ext cx="201613" cy="201613"/>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sp>
          <p:nvSpPr>
            <p:cNvPr id="82" name="Circle"/>
            <p:cNvSpPr/>
            <p:nvPr/>
          </p:nvSpPr>
          <p:spPr>
            <a:xfrm>
              <a:off x="852487" y="1987550"/>
              <a:ext cx="201613" cy="201613"/>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grpSp>
      <p:sp>
        <p:nvSpPr>
          <p:cNvPr id="84" name="Line"/>
          <p:cNvSpPr/>
          <p:nvPr/>
        </p:nvSpPr>
        <p:spPr>
          <a:xfrm>
            <a:off x="304800" y="2819400"/>
            <a:ext cx="8229600" cy="0"/>
          </a:xfrm>
          <a:prstGeom prst="line">
            <a:avLst/>
          </a:prstGeom>
          <a:ln w="6350">
            <a:solidFill>
              <a:srgbClr val="000000"/>
            </a:solidFill>
          </a:ln>
        </p:spPr>
        <p:txBody>
          <a:bodyPr lIns="45719" rIns="45719"/>
          <a:lstStyle/>
          <a:p>
            <a:pPr/>
          </a:p>
        </p:txBody>
      </p:sp>
      <p:sp>
        <p:nvSpPr>
          <p:cNvPr id="8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92" name="Line"/>
          <p:cNvSpPr/>
          <p:nvPr/>
        </p:nvSpPr>
        <p:spPr>
          <a:xfrm>
            <a:off x="7962900" y="152400"/>
            <a:ext cx="0" cy="1524000"/>
          </a:xfrm>
          <a:prstGeom prst="line">
            <a:avLst/>
          </a:prstGeom>
          <a:ln w="12700">
            <a:solidFill>
              <a:srgbClr val="000000"/>
            </a:solidFill>
          </a:ln>
        </p:spPr>
        <p:txBody>
          <a:bodyPr lIns="45719" rIns="45719"/>
          <a:lstStyle/>
          <a:p>
            <a:pPr/>
          </a:p>
        </p:txBody>
      </p:sp>
      <p:grpSp>
        <p:nvGrpSpPr>
          <p:cNvPr id="124" name="Group"/>
          <p:cNvGrpSpPr/>
          <p:nvPr/>
        </p:nvGrpSpPr>
        <p:grpSpPr>
          <a:xfrm>
            <a:off x="8153399" y="152399"/>
            <a:ext cx="792165" cy="1295402"/>
            <a:chOff x="0" y="0"/>
            <a:chExt cx="792163" cy="1295400"/>
          </a:xfrm>
        </p:grpSpPr>
        <p:sp>
          <p:nvSpPr>
            <p:cNvPr id="93" name="Circle"/>
            <p:cNvSpPr/>
            <p:nvPr/>
          </p:nvSpPr>
          <p:spPr>
            <a:xfrm>
              <a:off x="-1" y="-1"/>
              <a:ext cx="120026" cy="119946"/>
            </a:xfrm>
            <a:prstGeom prst="ellipse">
              <a:avLst/>
            </a:prstGeom>
            <a:solidFill>
              <a:srgbClr val="330066"/>
            </a:solidFill>
            <a:ln w="12700" cap="flat">
              <a:noFill/>
              <a:miter lim="400000"/>
            </a:ln>
            <a:effectLst/>
          </p:spPr>
          <p:txBody>
            <a:bodyPr wrap="square" lIns="45719" tIns="45719" rIns="45719" bIns="45719" numCol="1" anchor="ctr">
              <a:noAutofit/>
            </a:bodyPr>
            <a:lstStyle/>
            <a:p>
              <a:pPr defTabSz="912812">
                <a:defRPr sz="2400"/>
              </a:pPr>
            </a:p>
          </p:txBody>
        </p:sp>
        <p:sp>
          <p:nvSpPr>
            <p:cNvPr id="94" name="Oval"/>
            <p:cNvSpPr/>
            <p:nvPr/>
          </p:nvSpPr>
          <p:spPr>
            <a:xfrm>
              <a:off x="168034" y="-1"/>
              <a:ext cx="118526" cy="119946"/>
            </a:xfrm>
            <a:prstGeom prst="ellipse">
              <a:avLst/>
            </a:prstGeom>
            <a:solidFill>
              <a:srgbClr val="330066"/>
            </a:solidFill>
            <a:ln w="12700" cap="flat">
              <a:noFill/>
              <a:miter lim="400000"/>
            </a:ln>
            <a:effectLst/>
          </p:spPr>
          <p:txBody>
            <a:bodyPr wrap="square" lIns="45719" tIns="45719" rIns="45719" bIns="45719" numCol="1" anchor="ctr">
              <a:noAutofit/>
            </a:bodyPr>
            <a:lstStyle/>
            <a:p>
              <a:pPr defTabSz="912812">
                <a:defRPr sz="2400"/>
              </a:pPr>
            </a:p>
          </p:txBody>
        </p:sp>
        <p:sp>
          <p:nvSpPr>
            <p:cNvPr id="95" name="Oval"/>
            <p:cNvSpPr/>
            <p:nvPr/>
          </p:nvSpPr>
          <p:spPr>
            <a:xfrm>
              <a:off x="336069" y="-1"/>
              <a:ext cx="118526" cy="119946"/>
            </a:xfrm>
            <a:prstGeom prst="ellipse">
              <a:avLst/>
            </a:prstGeom>
            <a:solidFill>
              <a:srgbClr val="330066"/>
            </a:solidFill>
            <a:ln w="12700" cap="flat">
              <a:noFill/>
              <a:miter lim="400000"/>
            </a:ln>
            <a:effectLst/>
          </p:spPr>
          <p:txBody>
            <a:bodyPr wrap="square" lIns="45719" tIns="45719" rIns="45719" bIns="45719" numCol="1" anchor="ctr">
              <a:noAutofit/>
            </a:bodyPr>
            <a:lstStyle/>
            <a:p>
              <a:pPr defTabSz="912812">
                <a:defRPr sz="2400"/>
              </a:pPr>
            </a:p>
          </p:txBody>
        </p:sp>
        <p:sp>
          <p:nvSpPr>
            <p:cNvPr id="96" name="Oval"/>
            <p:cNvSpPr/>
            <p:nvPr/>
          </p:nvSpPr>
          <p:spPr>
            <a:xfrm>
              <a:off x="-1" y="167921"/>
              <a:ext cx="120026" cy="118448"/>
            </a:xfrm>
            <a:prstGeom prst="ellipse">
              <a:avLst/>
            </a:prstGeom>
            <a:solidFill>
              <a:srgbClr val="330066"/>
            </a:solidFill>
            <a:ln w="12700" cap="flat">
              <a:noFill/>
              <a:miter lim="400000"/>
            </a:ln>
            <a:effectLst/>
          </p:spPr>
          <p:txBody>
            <a:bodyPr wrap="square" lIns="45719" tIns="45719" rIns="45719" bIns="45719" numCol="1" anchor="ctr">
              <a:noAutofit/>
            </a:bodyPr>
            <a:lstStyle/>
            <a:p>
              <a:pPr defTabSz="912812">
                <a:defRPr sz="2400"/>
              </a:pPr>
            </a:p>
          </p:txBody>
        </p:sp>
        <p:sp>
          <p:nvSpPr>
            <p:cNvPr id="97" name="Circle"/>
            <p:cNvSpPr/>
            <p:nvPr/>
          </p:nvSpPr>
          <p:spPr>
            <a:xfrm>
              <a:off x="168034" y="167921"/>
              <a:ext cx="118526" cy="118448"/>
            </a:xfrm>
            <a:prstGeom prst="ellipse">
              <a:avLst/>
            </a:prstGeom>
            <a:solidFill>
              <a:srgbClr val="330066"/>
            </a:solidFill>
            <a:ln w="12700" cap="flat">
              <a:noFill/>
              <a:miter lim="400000"/>
            </a:ln>
            <a:effectLst/>
          </p:spPr>
          <p:txBody>
            <a:bodyPr wrap="square" lIns="45719" tIns="45719" rIns="45719" bIns="45719" numCol="1" anchor="ctr">
              <a:noAutofit/>
            </a:bodyPr>
            <a:lstStyle/>
            <a:p>
              <a:pPr defTabSz="912812">
                <a:defRPr sz="2400"/>
              </a:pPr>
            </a:p>
          </p:txBody>
        </p:sp>
        <p:sp>
          <p:nvSpPr>
            <p:cNvPr id="98" name="Circle"/>
            <p:cNvSpPr/>
            <p:nvPr/>
          </p:nvSpPr>
          <p:spPr>
            <a:xfrm>
              <a:off x="336069" y="167921"/>
              <a:ext cx="118526" cy="118448"/>
            </a:xfrm>
            <a:prstGeom prst="ellipse">
              <a:avLst/>
            </a:prstGeom>
            <a:solidFill>
              <a:srgbClr val="330066"/>
            </a:solidFill>
            <a:ln w="12700" cap="flat">
              <a:noFill/>
              <a:miter lim="400000"/>
            </a:ln>
            <a:effectLst/>
          </p:spPr>
          <p:txBody>
            <a:bodyPr wrap="square" lIns="45719" tIns="45719" rIns="45719" bIns="45719" numCol="1" anchor="ctr">
              <a:noAutofit/>
            </a:bodyPr>
            <a:lstStyle/>
            <a:p>
              <a:pPr defTabSz="912812">
                <a:defRPr sz="2400"/>
              </a:pPr>
            </a:p>
          </p:txBody>
        </p:sp>
        <p:sp>
          <p:nvSpPr>
            <p:cNvPr id="99" name="Circle"/>
            <p:cNvSpPr/>
            <p:nvPr/>
          </p:nvSpPr>
          <p:spPr>
            <a:xfrm>
              <a:off x="504103" y="167921"/>
              <a:ext cx="118526" cy="118448"/>
            </a:xfrm>
            <a:prstGeom prst="ellipse">
              <a:avLst/>
            </a:prstGeom>
            <a:solidFill>
              <a:schemeClr val="accent2"/>
            </a:solidFill>
            <a:ln w="12700" cap="flat">
              <a:noFill/>
              <a:miter lim="400000"/>
            </a:ln>
            <a:effectLst/>
          </p:spPr>
          <p:txBody>
            <a:bodyPr wrap="square" lIns="45719" tIns="45719" rIns="45719" bIns="45719" numCol="1" anchor="ctr">
              <a:noAutofit/>
            </a:bodyPr>
            <a:lstStyle/>
            <a:p>
              <a:pPr defTabSz="912812">
                <a:defRPr sz="2400"/>
              </a:pPr>
            </a:p>
          </p:txBody>
        </p:sp>
        <p:sp>
          <p:nvSpPr>
            <p:cNvPr id="100" name="Oval"/>
            <p:cNvSpPr/>
            <p:nvPr/>
          </p:nvSpPr>
          <p:spPr>
            <a:xfrm>
              <a:off x="-1" y="335844"/>
              <a:ext cx="120026" cy="118446"/>
            </a:xfrm>
            <a:prstGeom prst="ellipse">
              <a:avLst/>
            </a:prstGeom>
            <a:solidFill>
              <a:srgbClr val="330066"/>
            </a:solidFill>
            <a:ln w="12700" cap="flat">
              <a:noFill/>
              <a:miter lim="400000"/>
            </a:ln>
            <a:effectLst/>
          </p:spPr>
          <p:txBody>
            <a:bodyPr wrap="square" lIns="45719" tIns="45719" rIns="45719" bIns="45719" numCol="1" anchor="ctr">
              <a:noAutofit/>
            </a:bodyPr>
            <a:lstStyle/>
            <a:p>
              <a:pPr defTabSz="912812">
                <a:defRPr sz="2400"/>
              </a:pPr>
            </a:p>
          </p:txBody>
        </p:sp>
        <p:sp>
          <p:nvSpPr>
            <p:cNvPr id="101" name="Circle"/>
            <p:cNvSpPr/>
            <p:nvPr/>
          </p:nvSpPr>
          <p:spPr>
            <a:xfrm>
              <a:off x="168034" y="335844"/>
              <a:ext cx="118526" cy="118446"/>
            </a:xfrm>
            <a:prstGeom prst="ellipse">
              <a:avLst/>
            </a:prstGeom>
            <a:solidFill>
              <a:srgbClr val="330066"/>
            </a:solidFill>
            <a:ln w="12700" cap="flat">
              <a:noFill/>
              <a:miter lim="400000"/>
            </a:ln>
            <a:effectLst/>
          </p:spPr>
          <p:txBody>
            <a:bodyPr wrap="square" lIns="45719" tIns="45719" rIns="45719" bIns="45719" numCol="1" anchor="ctr">
              <a:noAutofit/>
            </a:bodyPr>
            <a:lstStyle/>
            <a:p>
              <a:pPr defTabSz="912812">
                <a:defRPr sz="2400"/>
              </a:pPr>
            </a:p>
          </p:txBody>
        </p:sp>
        <p:sp>
          <p:nvSpPr>
            <p:cNvPr id="102" name="Circle"/>
            <p:cNvSpPr/>
            <p:nvPr/>
          </p:nvSpPr>
          <p:spPr>
            <a:xfrm>
              <a:off x="336069" y="335844"/>
              <a:ext cx="118526" cy="118446"/>
            </a:xfrm>
            <a:prstGeom prst="ellipse">
              <a:avLst/>
            </a:prstGeom>
            <a:solidFill>
              <a:schemeClr val="accent2"/>
            </a:solidFill>
            <a:ln w="12700" cap="flat">
              <a:noFill/>
              <a:miter lim="400000"/>
            </a:ln>
            <a:effectLst/>
          </p:spPr>
          <p:txBody>
            <a:bodyPr wrap="square" lIns="45719" tIns="45719" rIns="45719" bIns="45719" numCol="1" anchor="ctr">
              <a:noAutofit/>
            </a:bodyPr>
            <a:lstStyle/>
            <a:p>
              <a:pPr defTabSz="912812">
                <a:defRPr sz="2400"/>
              </a:pPr>
            </a:p>
          </p:txBody>
        </p:sp>
        <p:sp>
          <p:nvSpPr>
            <p:cNvPr id="103" name="Circle"/>
            <p:cNvSpPr/>
            <p:nvPr/>
          </p:nvSpPr>
          <p:spPr>
            <a:xfrm>
              <a:off x="504103" y="335844"/>
              <a:ext cx="118526" cy="118446"/>
            </a:xfrm>
            <a:prstGeom prst="ellipse">
              <a:avLst/>
            </a:prstGeom>
            <a:solidFill>
              <a:schemeClr val="accent2"/>
            </a:solidFill>
            <a:ln w="12700" cap="flat">
              <a:noFill/>
              <a:miter lim="400000"/>
            </a:ln>
            <a:effectLst/>
          </p:spPr>
          <p:txBody>
            <a:bodyPr wrap="square" lIns="45719" tIns="45719" rIns="45719" bIns="45719" numCol="1" anchor="ctr">
              <a:noAutofit/>
            </a:bodyPr>
            <a:lstStyle/>
            <a:p>
              <a:pPr defTabSz="912812">
                <a:defRPr sz="2400"/>
              </a:pPr>
            </a:p>
          </p:txBody>
        </p:sp>
        <p:sp>
          <p:nvSpPr>
            <p:cNvPr id="104" name="Oval"/>
            <p:cNvSpPr/>
            <p:nvPr/>
          </p:nvSpPr>
          <p:spPr>
            <a:xfrm>
              <a:off x="672137" y="335844"/>
              <a:ext cx="120027" cy="118446"/>
            </a:xfrm>
            <a:prstGeom prst="ellipse">
              <a:avLst/>
            </a:prstGeom>
            <a:solidFill>
              <a:schemeClr val="accent1"/>
            </a:solidFill>
            <a:ln w="12700" cap="flat">
              <a:noFill/>
              <a:miter lim="400000"/>
            </a:ln>
            <a:effectLst/>
          </p:spPr>
          <p:txBody>
            <a:bodyPr wrap="square" lIns="45719" tIns="45719" rIns="45719" bIns="45719" numCol="1" anchor="ctr">
              <a:noAutofit/>
            </a:bodyPr>
            <a:lstStyle/>
            <a:p>
              <a:pPr defTabSz="912812">
                <a:defRPr sz="2400"/>
              </a:pPr>
            </a:p>
          </p:txBody>
        </p:sp>
        <p:sp>
          <p:nvSpPr>
            <p:cNvPr id="105" name="Circle"/>
            <p:cNvSpPr/>
            <p:nvPr/>
          </p:nvSpPr>
          <p:spPr>
            <a:xfrm>
              <a:off x="-1" y="503766"/>
              <a:ext cx="120026" cy="119946"/>
            </a:xfrm>
            <a:prstGeom prst="ellipse">
              <a:avLst/>
            </a:prstGeom>
            <a:solidFill>
              <a:srgbClr val="330066"/>
            </a:solidFill>
            <a:ln w="12700" cap="flat">
              <a:noFill/>
              <a:miter lim="400000"/>
            </a:ln>
            <a:effectLst/>
          </p:spPr>
          <p:txBody>
            <a:bodyPr wrap="square" lIns="45719" tIns="45719" rIns="45719" bIns="45719" numCol="1" anchor="ctr">
              <a:noAutofit/>
            </a:bodyPr>
            <a:lstStyle/>
            <a:p>
              <a:pPr defTabSz="912812">
                <a:defRPr sz="2400"/>
              </a:pPr>
            </a:p>
          </p:txBody>
        </p:sp>
        <p:sp>
          <p:nvSpPr>
            <p:cNvPr id="106" name="Oval"/>
            <p:cNvSpPr/>
            <p:nvPr/>
          </p:nvSpPr>
          <p:spPr>
            <a:xfrm>
              <a:off x="168034" y="503766"/>
              <a:ext cx="118526" cy="119946"/>
            </a:xfrm>
            <a:prstGeom prst="ellipse">
              <a:avLst/>
            </a:prstGeom>
            <a:solidFill>
              <a:schemeClr val="accent2"/>
            </a:solidFill>
            <a:ln w="12700" cap="flat">
              <a:noFill/>
              <a:miter lim="400000"/>
            </a:ln>
            <a:effectLst/>
          </p:spPr>
          <p:txBody>
            <a:bodyPr wrap="square" lIns="45719" tIns="45719" rIns="45719" bIns="45719" numCol="1" anchor="ctr">
              <a:noAutofit/>
            </a:bodyPr>
            <a:lstStyle/>
            <a:p>
              <a:pPr defTabSz="912812">
                <a:defRPr sz="2400"/>
              </a:pPr>
            </a:p>
          </p:txBody>
        </p:sp>
        <p:sp>
          <p:nvSpPr>
            <p:cNvPr id="107" name="Oval"/>
            <p:cNvSpPr/>
            <p:nvPr/>
          </p:nvSpPr>
          <p:spPr>
            <a:xfrm>
              <a:off x="336069" y="503766"/>
              <a:ext cx="118526" cy="119946"/>
            </a:xfrm>
            <a:prstGeom prst="ellipse">
              <a:avLst/>
            </a:prstGeom>
            <a:solidFill>
              <a:schemeClr val="accent2"/>
            </a:solidFill>
            <a:ln w="12700" cap="flat">
              <a:noFill/>
              <a:miter lim="400000"/>
            </a:ln>
            <a:effectLst/>
          </p:spPr>
          <p:txBody>
            <a:bodyPr wrap="square" lIns="45719" tIns="45719" rIns="45719" bIns="45719" numCol="1" anchor="ctr">
              <a:noAutofit/>
            </a:bodyPr>
            <a:lstStyle/>
            <a:p>
              <a:pPr defTabSz="912812">
                <a:defRPr sz="2400"/>
              </a:pPr>
            </a:p>
          </p:txBody>
        </p:sp>
        <p:sp>
          <p:nvSpPr>
            <p:cNvPr id="108" name="Oval"/>
            <p:cNvSpPr/>
            <p:nvPr/>
          </p:nvSpPr>
          <p:spPr>
            <a:xfrm>
              <a:off x="504103" y="503766"/>
              <a:ext cx="118526" cy="119946"/>
            </a:xfrm>
            <a:prstGeom prst="ellipse">
              <a:avLst/>
            </a:prstGeom>
            <a:solidFill>
              <a:schemeClr val="accent1"/>
            </a:solidFill>
            <a:ln w="12700" cap="flat">
              <a:noFill/>
              <a:miter lim="400000"/>
            </a:ln>
            <a:effectLst/>
          </p:spPr>
          <p:txBody>
            <a:bodyPr wrap="square" lIns="45719" tIns="45719" rIns="45719" bIns="45719" numCol="1" anchor="ctr">
              <a:noAutofit/>
            </a:bodyPr>
            <a:lstStyle/>
            <a:p>
              <a:pPr defTabSz="912812">
                <a:defRPr sz="2400"/>
              </a:pPr>
            </a:p>
          </p:txBody>
        </p:sp>
        <p:sp>
          <p:nvSpPr>
            <p:cNvPr id="109" name="Circle"/>
            <p:cNvSpPr/>
            <p:nvPr/>
          </p:nvSpPr>
          <p:spPr>
            <a:xfrm>
              <a:off x="-1" y="671689"/>
              <a:ext cx="120026" cy="119945"/>
            </a:xfrm>
            <a:prstGeom prst="ellipse">
              <a:avLst/>
            </a:prstGeom>
            <a:solidFill>
              <a:schemeClr val="accent2"/>
            </a:solidFill>
            <a:ln w="12700" cap="flat">
              <a:noFill/>
              <a:miter lim="400000"/>
            </a:ln>
            <a:effectLst/>
          </p:spPr>
          <p:txBody>
            <a:bodyPr wrap="square" lIns="45719" tIns="45719" rIns="45719" bIns="45719" numCol="1" anchor="ctr">
              <a:noAutofit/>
            </a:bodyPr>
            <a:lstStyle/>
            <a:p>
              <a:pPr defTabSz="912812">
                <a:defRPr sz="2400"/>
              </a:pPr>
            </a:p>
          </p:txBody>
        </p:sp>
        <p:sp>
          <p:nvSpPr>
            <p:cNvPr id="110" name="Oval"/>
            <p:cNvSpPr/>
            <p:nvPr/>
          </p:nvSpPr>
          <p:spPr>
            <a:xfrm>
              <a:off x="168034" y="671689"/>
              <a:ext cx="118526" cy="119945"/>
            </a:xfrm>
            <a:prstGeom prst="ellipse">
              <a:avLst/>
            </a:prstGeom>
            <a:solidFill>
              <a:schemeClr val="accent2"/>
            </a:solidFill>
            <a:ln w="12700" cap="flat">
              <a:noFill/>
              <a:miter lim="400000"/>
            </a:ln>
            <a:effectLst/>
          </p:spPr>
          <p:txBody>
            <a:bodyPr wrap="square" lIns="45719" tIns="45719" rIns="45719" bIns="45719" numCol="1" anchor="ctr">
              <a:noAutofit/>
            </a:bodyPr>
            <a:lstStyle/>
            <a:p>
              <a:pPr defTabSz="912812">
                <a:defRPr sz="2400"/>
              </a:pPr>
            </a:p>
          </p:txBody>
        </p:sp>
        <p:sp>
          <p:nvSpPr>
            <p:cNvPr id="111" name="Oval"/>
            <p:cNvSpPr/>
            <p:nvPr/>
          </p:nvSpPr>
          <p:spPr>
            <a:xfrm>
              <a:off x="336069" y="671689"/>
              <a:ext cx="118526" cy="119945"/>
            </a:xfrm>
            <a:prstGeom prst="ellipse">
              <a:avLst/>
            </a:prstGeom>
            <a:solidFill>
              <a:schemeClr val="accent1"/>
            </a:solidFill>
            <a:ln w="12700" cap="flat">
              <a:noFill/>
              <a:miter lim="400000"/>
            </a:ln>
            <a:effectLst/>
          </p:spPr>
          <p:txBody>
            <a:bodyPr wrap="square" lIns="45719" tIns="45719" rIns="45719" bIns="45719" numCol="1" anchor="ctr">
              <a:noAutofit/>
            </a:bodyPr>
            <a:lstStyle/>
            <a:p>
              <a:pPr defTabSz="912812">
                <a:defRPr sz="2400"/>
              </a:pPr>
            </a:p>
          </p:txBody>
        </p:sp>
        <p:sp>
          <p:nvSpPr>
            <p:cNvPr id="112" name="Oval"/>
            <p:cNvSpPr/>
            <p:nvPr/>
          </p:nvSpPr>
          <p:spPr>
            <a:xfrm>
              <a:off x="504103" y="671689"/>
              <a:ext cx="118526" cy="119945"/>
            </a:xfrm>
            <a:prstGeom prst="ellipse">
              <a:avLst/>
            </a:prstGeom>
            <a:solidFill>
              <a:schemeClr val="accent1"/>
            </a:solidFill>
            <a:ln w="12700" cap="flat">
              <a:noFill/>
              <a:miter lim="400000"/>
            </a:ln>
            <a:effectLst/>
          </p:spPr>
          <p:txBody>
            <a:bodyPr wrap="square" lIns="45719" tIns="45719" rIns="45719" bIns="45719" numCol="1" anchor="ctr">
              <a:noAutofit/>
            </a:bodyPr>
            <a:lstStyle/>
            <a:p>
              <a:pPr defTabSz="912812">
                <a:defRPr sz="2400"/>
              </a:pPr>
            </a:p>
          </p:txBody>
        </p:sp>
        <p:sp>
          <p:nvSpPr>
            <p:cNvPr id="113" name="Circle"/>
            <p:cNvSpPr/>
            <p:nvPr/>
          </p:nvSpPr>
          <p:spPr>
            <a:xfrm>
              <a:off x="672137" y="671689"/>
              <a:ext cx="120027" cy="119945"/>
            </a:xfrm>
            <a:prstGeom prst="ellipse">
              <a:avLst/>
            </a:prstGeom>
            <a:solidFill>
              <a:srgbClr val="D8D8EC"/>
            </a:solidFill>
            <a:ln w="12700" cap="flat">
              <a:noFill/>
              <a:miter lim="400000"/>
            </a:ln>
            <a:effectLst/>
          </p:spPr>
          <p:txBody>
            <a:bodyPr wrap="square" lIns="45719" tIns="45719" rIns="45719" bIns="45719" numCol="1" anchor="ctr">
              <a:noAutofit/>
            </a:bodyPr>
            <a:lstStyle/>
            <a:p>
              <a:pPr defTabSz="912812">
                <a:defRPr sz="2400"/>
              </a:pPr>
            </a:p>
          </p:txBody>
        </p:sp>
        <p:sp>
          <p:nvSpPr>
            <p:cNvPr id="114" name="Oval"/>
            <p:cNvSpPr/>
            <p:nvPr/>
          </p:nvSpPr>
          <p:spPr>
            <a:xfrm>
              <a:off x="-1" y="839611"/>
              <a:ext cx="120026" cy="118446"/>
            </a:xfrm>
            <a:prstGeom prst="ellipse">
              <a:avLst/>
            </a:prstGeom>
            <a:solidFill>
              <a:schemeClr val="accent2"/>
            </a:solidFill>
            <a:ln w="12700" cap="flat">
              <a:noFill/>
              <a:miter lim="400000"/>
            </a:ln>
            <a:effectLst/>
          </p:spPr>
          <p:txBody>
            <a:bodyPr wrap="square" lIns="45719" tIns="45719" rIns="45719" bIns="45719" numCol="1" anchor="ctr">
              <a:noAutofit/>
            </a:bodyPr>
            <a:lstStyle/>
            <a:p>
              <a:pPr defTabSz="912812">
                <a:defRPr sz="2400"/>
              </a:pPr>
            </a:p>
          </p:txBody>
        </p:sp>
        <p:sp>
          <p:nvSpPr>
            <p:cNvPr id="115" name="Circle"/>
            <p:cNvSpPr/>
            <p:nvPr/>
          </p:nvSpPr>
          <p:spPr>
            <a:xfrm>
              <a:off x="168034" y="839611"/>
              <a:ext cx="118526" cy="118446"/>
            </a:xfrm>
            <a:prstGeom prst="ellipse">
              <a:avLst/>
            </a:prstGeom>
            <a:solidFill>
              <a:schemeClr val="accent1"/>
            </a:solidFill>
            <a:ln w="12700" cap="flat">
              <a:noFill/>
              <a:miter lim="400000"/>
            </a:ln>
            <a:effectLst/>
          </p:spPr>
          <p:txBody>
            <a:bodyPr wrap="square" lIns="45719" tIns="45719" rIns="45719" bIns="45719" numCol="1" anchor="ctr">
              <a:noAutofit/>
            </a:bodyPr>
            <a:lstStyle/>
            <a:p>
              <a:pPr defTabSz="912812">
                <a:defRPr sz="2400"/>
              </a:pPr>
            </a:p>
          </p:txBody>
        </p:sp>
        <p:sp>
          <p:nvSpPr>
            <p:cNvPr id="116" name="Circle"/>
            <p:cNvSpPr/>
            <p:nvPr/>
          </p:nvSpPr>
          <p:spPr>
            <a:xfrm>
              <a:off x="336069" y="839611"/>
              <a:ext cx="118526" cy="118446"/>
            </a:xfrm>
            <a:prstGeom prst="ellipse">
              <a:avLst/>
            </a:prstGeom>
            <a:solidFill>
              <a:schemeClr val="accent1"/>
            </a:solidFill>
            <a:ln w="12700" cap="flat">
              <a:noFill/>
              <a:miter lim="400000"/>
            </a:ln>
            <a:effectLst/>
          </p:spPr>
          <p:txBody>
            <a:bodyPr wrap="square" lIns="45719" tIns="45719" rIns="45719" bIns="45719" numCol="1" anchor="ctr">
              <a:noAutofit/>
            </a:bodyPr>
            <a:lstStyle/>
            <a:p>
              <a:pPr defTabSz="912812">
                <a:defRPr sz="2400"/>
              </a:pPr>
            </a:p>
          </p:txBody>
        </p:sp>
        <p:sp>
          <p:nvSpPr>
            <p:cNvPr id="117" name="Circle"/>
            <p:cNvSpPr/>
            <p:nvPr/>
          </p:nvSpPr>
          <p:spPr>
            <a:xfrm>
              <a:off x="504103" y="839611"/>
              <a:ext cx="118526" cy="118446"/>
            </a:xfrm>
            <a:prstGeom prst="ellipse">
              <a:avLst/>
            </a:prstGeom>
            <a:solidFill>
              <a:srgbClr val="D8D8EC"/>
            </a:solidFill>
            <a:ln w="12700" cap="flat">
              <a:noFill/>
              <a:miter lim="400000"/>
            </a:ln>
            <a:effectLst/>
          </p:spPr>
          <p:txBody>
            <a:bodyPr wrap="square" lIns="45719" tIns="45719" rIns="45719" bIns="45719" numCol="1" anchor="ctr">
              <a:noAutofit/>
            </a:bodyPr>
            <a:lstStyle/>
            <a:p>
              <a:pPr defTabSz="912812">
                <a:defRPr sz="2400"/>
              </a:pPr>
            </a:p>
          </p:txBody>
        </p:sp>
        <p:sp>
          <p:nvSpPr>
            <p:cNvPr id="118" name="Oval"/>
            <p:cNvSpPr/>
            <p:nvPr/>
          </p:nvSpPr>
          <p:spPr>
            <a:xfrm>
              <a:off x="-1" y="1007533"/>
              <a:ext cx="120026" cy="118447"/>
            </a:xfrm>
            <a:prstGeom prst="ellipse">
              <a:avLst/>
            </a:prstGeom>
            <a:solidFill>
              <a:schemeClr val="accent1"/>
            </a:solidFill>
            <a:ln w="12700" cap="flat">
              <a:noFill/>
              <a:miter lim="400000"/>
            </a:ln>
            <a:effectLst/>
          </p:spPr>
          <p:txBody>
            <a:bodyPr wrap="square" lIns="45719" tIns="45719" rIns="45719" bIns="45719" numCol="1" anchor="ctr">
              <a:noAutofit/>
            </a:bodyPr>
            <a:lstStyle/>
            <a:p>
              <a:pPr defTabSz="912812">
                <a:defRPr sz="2400"/>
              </a:pPr>
            </a:p>
          </p:txBody>
        </p:sp>
        <p:sp>
          <p:nvSpPr>
            <p:cNvPr id="119" name="Circle"/>
            <p:cNvSpPr/>
            <p:nvPr/>
          </p:nvSpPr>
          <p:spPr>
            <a:xfrm>
              <a:off x="168034" y="1007533"/>
              <a:ext cx="118526" cy="118447"/>
            </a:xfrm>
            <a:prstGeom prst="ellipse">
              <a:avLst/>
            </a:prstGeom>
            <a:solidFill>
              <a:schemeClr val="accent1"/>
            </a:solidFill>
            <a:ln w="12700" cap="flat">
              <a:noFill/>
              <a:miter lim="400000"/>
            </a:ln>
            <a:effectLst/>
          </p:spPr>
          <p:txBody>
            <a:bodyPr wrap="square" lIns="45719" tIns="45719" rIns="45719" bIns="45719" numCol="1" anchor="ctr">
              <a:noAutofit/>
            </a:bodyPr>
            <a:lstStyle/>
            <a:p>
              <a:pPr defTabSz="912812">
                <a:defRPr sz="2400"/>
              </a:pPr>
            </a:p>
          </p:txBody>
        </p:sp>
        <p:sp>
          <p:nvSpPr>
            <p:cNvPr id="120" name="Circle"/>
            <p:cNvSpPr/>
            <p:nvPr/>
          </p:nvSpPr>
          <p:spPr>
            <a:xfrm>
              <a:off x="336069" y="1007533"/>
              <a:ext cx="118526" cy="118447"/>
            </a:xfrm>
            <a:prstGeom prst="ellipse">
              <a:avLst/>
            </a:prstGeom>
            <a:solidFill>
              <a:srgbClr val="D8D8EC"/>
            </a:solidFill>
            <a:ln w="12700" cap="flat">
              <a:noFill/>
              <a:miter lim="400000"/>
            </a:ln>
            <a:effectLst/>
          </p:spPr>
          <p:txBody>
            <a:bodyPr wrap="square" lIns="45719" tIns="45719" rIns="45719" bIns="45719" numCol="1" anchor="ctr">
              <a:noAutofit/>
            </a:bodyPr>
            <a:lstStyle/>
            <a:p>
              <a:pPr defTabSz="912812">
                <a:defRPr sz="2400"/>
              </a:pPr>
            </a:p>
          </p:txBody>
        </p:sp>
        <p:sp>
          <p:nvSpPr>
            <p:cNvPr id="121" name="Circle"/>
            <p:cNvSpPr/>
            <p:nvPr/>
          </p:nvSpPr>
          <p:spPr>
            <a:xfrm>
              <a:off x="504103" y="1007533"/>
              <a:ext cx="118526" cy="118447"/>
            </a:xfrm>
            <a:prstGeom prst="ellipse">
              <a:avLst/>
            </a:prstGeom>
            <a:solidFill>
              <a:srgbClr val="D8D8EC"/>
            </a:solidFill>
            <a:ln w="12700" cap="flat">
              <a:noFill/>
              <a:miter lim="400000"/>
            </a:ln>
            <a:effectLst/>
          </p:spPr>
          <p:txBody>
            <a:bodyPr wrap="square" lIns="45719" tIns="45719" rIns="45719" bIns="45719" numCol="1" anchor="ctr">
              <a:noAutofit/>
            </a:bodyPr>
            <a:lstStyle/>
            <a:p>
              <a:pPr defTabSz="912812">
                <a:defRPr sz="2400"/>
              </a:pPr>
            </a:p>
          </p:txBody>
        </p:sp>
        <p:sp>
          <p:nvSpPr>
            <p:cNvPr id="122" name="Oval"/>
            <p:cNvSpPr/>
            <p:nvPr/>
          </p:nvSpPr>
          <p:spPr>
            <a:xfrm>
              <a:off x="168034" y="1175455"/>
              <a:ext cx="118526" cy="119946"/>
            </a:xfrm>
            <a:prstGeom prst="ellipse">
              <a:avLst/>
            </a:prstGeom>
            <a:solidFill>
              <a:srgbClr val="D8D8EC"/>
            </a:solidFill>
            <a:ln w="12700" cap="flat">
              <a:noFill/>
              <a:miter lim="400000"/>
            </a:ln>
            <a:effectLst/>
          </p:spPr>
          <p:txBody>
            <a:bodyPr wrap="square" lIns="45719" tIns="45719" rIns="45719" bIns="45719" numCol="1" anchor="ctr">
              <a:noAutofit/>
            </a:bodyPr>
            <a:lstStyle/>
            <a:p>
              <a:pPr defTabSz="912812">
                <a:defRPr sz="2400"/>
              </a:pPr>
            </a:p>
          </p:txBody>
        </p:sp>
        <p:sp>
          <p:nvSpPr>
            <p:cNvPr id="123" name="Oval"/>
            <p:cNvSpPr/>
            <p:nvPr/>
          </p:nvSpPr>
          <p:spPr>
            <a:xfrm>
              <a:off x="504103" y="1175455"/>
              <a:ext cx="118526" cy="119946"/>
            </a:xfrm>
            <a:prstGeom prst="ellipse">
              <a:avLst/>
            </a:prstGeom>
            <a:solidFill>
              <a:srgbClr val="D8D8EC"/>
            </a:solidFill>
            <a:ln w="12700" cap="flat">
              <a:noFill/>
              <a:miter lim="400000"/>
            </a:ln>
            <a:effectLst/>
          </p:spPr>
          <p:txBody>
            <a:bodyPr wrap="square" lIns="45719" tIns="45719" rIns="45719" bIns="45719" numCol="1" anchor="ctr">
              <a:noAutofit/>
            </a:bodyPr>
            <a:lstStyle/>
            <a:p>
              <a:pPr defTabSz="912812">
                <a:defRPr sz="2400"/>
              </a:pPr>
            </a:p>
          </p:txBody>
        </p:sp>
      </p:grpSp>
      <p:sp>
        <p:nvSpPr>
          <p:cNvPr id="125" name="Slide Number"/>
          <p:cNvSpPr/>
          <p:nvPr>
            <p:ph type="sldNum" sz="quarter" idx="2"/>
          </p:nvPr>
        </p:nvSpPr>
        <p:spPr>
          <a:xfrm>
            <a:off x="8441401" y="6248400"/>
            <a:ext cx="245399" cy="226982"/>
          </a:xfrm>
          <a:prstGeom prst="rect">
            <a:avLst/>
          </a:prstGeom>
        </p:spPr>
        <p:txBody>
          <a:bodyPr lIns="45718" tIns="45718" rIns="45718" bIns="45718"/>
          <a:lstStyle>
            <a:lvl1pPr defTabSz="912812"/>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a:off x="7962900" y="152400"/>
            <a:ext cx="0" cy="1524000"/>
          </a:xfrm>
          <a:prstGeom prst="line">
            <a:avLst/>
          </a:prstGeom>
          <a:ln>
            <a:solidFill>
              <a:srgbClr val="000000"/>
            </a:solidFill>
          </a:ln>
        </p:spPr>
        <p:txBody>
          <a:bodyPr lIns="45719" rIns="45719"/>
          <a:lstStyle/>
          <a:p>
            <a:pPr/>
          </a:p>
        </p:txBody>
      </p:sp>
      <p:grpSp>
        <p:nvGrpSpPr>
          <p:cNvPr id="34" name="Group"/>
          <p:cNvGrpSpPr/>
          <p:nvPr/>
        </p:nvGrpSpPr>
        <p:grpSpPr>
          <a:xfrm>
            <a:off x="8153400" y="152400"/>
            <a:ext cx="792163" cy="1295401"/>
            <a:chOff x="0" y="0"/>
            <a:chExt cx="792162" cy="1295400"/>
          </a:xfrm>
        </p:grpSpPr>
        <p:sp>
          <p:nvSpPr>
            <p:cNvPr id="3" name="Circle"/>
            <p:cNvSpPr/>
            <p:nvPr/>
          </p:nvSpPr>
          <p:spPr>
            <a:xfrm>
              <a:off x="0" y="0"/>
              <a:ext cx="120025" cy="119945"/>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4" name="Oval"/>
            <p:cNvSpPr/>
            <p:nvPr/>
          </p:nvSpPr>
          <p:spPr>
            <a:xfrm>
              <a:off x="168034" y="0"/>
              <a:ext cx="118525" cy="119945"/>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5" name="Oval"/>
            <p:cNvSpPr/>
            <p:nvPr/>
          </p:nvSpPr>
          <p:spPr>
            <a:xfrm>
              <a:off x="336068" y="0"/>
              <a:ext cx="118526" cy="119945"/>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6" name="Oval"/>
            <p:cNvSpPr/>
            <p:nvPr/>
          </p:nvSpPr>
          <p:spPr>
            <a:xfrm>
              <a:off x="0" y="167922"/>
              <a:ext cx="120025" cy="118446"/>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7" name="Circle"/>
            <p:cNvSpPr/>
            <p:nvPr/>
          </p:nvSpPr>
          <p:spPr>
            <a:xfrm>
              <a:off x="168034" y="167922"/>
              <a:ext cx="118525" cy="118446"/>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8" name="Circle"/>
            <p:cNvSpPr/>
            <p:nvPr/>
          </p:nvSpPr>
          <p:spPr>
            <a:xfrm>
              <a:off x="336068" y="167922"/>
              <a:ext cx="118526" cy="118446"/>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9" name="Circle"/>
            <p:cNvSpPr/>
            <p:nvPr/>
          </p:nvSpPr>
          <p:spPr>
            <a:xfrm>
              <a:off x="504103" y="167922"/>
              <a:ext cx="118525" cy="118446"/>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10" name="Oval"/>
            <p:cNvSpPr/>
            <p:nvPr/>
          </p:nvSpPr>
          <p:spPr>
            <a:xfrm>
              <a:off x="0" y="335844"/>
              <a:ext cx="120025" cy="118446"/>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11" name="Circle"/>
            <p:cNvSpPr/>
            <p:nvPr/>
          </p:nvSpPr>
          <p:spPr>
            <a:xfrm>
              <a:off x="168034" y="335844"/>
              <a:ext cx="118525" cy="118446"/>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12" name="Circle"/>
            <p:cNvSpPr/>
            <p:nvPr/>
          </p:nvSpPr>
          <p:spPr>
            <a:xfrm>
              <a:off x="336068" y="335844"/>
              <a:ext cx="118526" cy="118446"/>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13" name="Circle"/>
            <p:cNvSpPr/>
            <p:nvPr/>
          </p:nvSpPr>
          <p:spPr>
            <a:xfrm>
              <a:off x="504103" y="335844"/>
              <a:ext cx="118525" cy="118446"/>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14" name="Oval"/>
            <p:cNvSpPr/>
            <p:nvPr/>
          </p:nvSpPr>
          <p:spPr>
            <a:xfrm>
              <a:off x="672137" y="335844"/>
              <a:ext cx="120026" cy="118446"/>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15" name="Circle"/>
            <p:cNvSpPr/>
            <p:nvPr/>
          </p:nvSpPr>
          <p:spPr>
            <a:xfrm>
              <a:off x="0" y="503766"/>
              <a:ext cx="120025" cy="119946"/>
            </a:xfrm>
            <a:prstGeom prst="ellipse">
              <a:avLst/>
            </a:prstGeom>
            <a:solidFill>
              <a:srgbClr val="330066"/>
            </a:solidFill>
            <a:ln w="12700" cap="flat">
              <a:noFill/>
              <a:miter lim="400000"/>
            </a:ln>
            <a:effectLst/>
          </p:spPr>
          <p:txBody>
            <a:bodyPr wrap="square" lIns="45719" tIns="45719" rIns="45719" bIns="45719" numCol="1" anchor="ctr">
              <a:noAutofit/>
            </a:bodyPr>
            <a:lstStyle/>
            <a:p>
              <a:pPr>
                <a:defRPr sz="1800"/>
              </a:pPr>
            </a:p>
          </p:txBody>
        </p:sp>
        <p:sp>
          <p:nvSpPr>
            <p:cNvPr id="16" name="Oval"/>
            <p:cNvSpPr/>
            <p:nvPr/>
          </p:nvSpPr>
          <p:spPr>
            <a:xfrm>
              <a:off x="168034" y="503766"/>
              <a:ext cx="118525" cy="119946"/>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17" name="Oval"/>
            <p:cNvSpPr/>
            <p:nvPr/>
          </p:nvSpPr>
          <p:spPr>
            <a:xfrm>
              <a:off x="336068" y="503766"/>
              <a:ext cx="118526" cy="119946"/>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18" name="Oval"/>
            <p:cNvSpPr/>
            <p:nvPr/>
          </p:nvSpPr>
          <p:spPr>
            <a:xfrm>
              <a:off x="504103" y="503766"/>
              <a:ext cx="118525" cy="119946"/>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19" name="Circle"/>
            <p:cNvSpPr/>
            <p:nvPr/>
          </p:nvSpPr>
          <p:spPr>
            <a:xfrm>
              <a:off x="0" y="671688"/>
              <a:ext cx="120025" cy="119946"/>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20" name="Oval"/>
            <p:cNvSpPr/>
            <p:nvPr/>
          </p:nvSpPr>
          <p:spPr>
            <a:xfrm>
              <a:off x="168034" y="671688"/>
              <a:ext cx="118525" cy="119946"/>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21" name="Oval"/>
            <p:cNvSpPr/>
            <p:nvPr/>
          </p:nvSpPr>
          <p:spPr>
            <a:xfrm>
              <a:off x="336068" y="671688"/>
              <a:ext cx="118526" cy="119946"/>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22" name="Oval"/>
            <p:cNvSpPr/>
            <p:nvPr/>
          </p:nvSpPr>
          <p:spPr>
            <a:xfrm>
              <a:off x="504103" y="671688"/>
              <a:ext cx="118525" cy="119946"/>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23" name="Circle"/>
            <p:cNvSpPr/>
            <p:nvPr/>
          </p:nvSpPr>
          <p:spPr>
            <a:xfrm>
              <a:off x="672137" y="671688"/>
              <a:ext cx="120026" cy="119946"/>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sp>
          <p:nvSpPr>
            <p:cNvPr id="24" name="Oval"/>
            <p:cNvSpPr/>
            <p:nvPr/>
          </p:nvSpPr>
          <p:spPr>
            <a:xfrm>
              <a:off x="0" y="839611"/>
              <a:ext cx="120025" cy="118446"/>
            </a:xfrm>
            <a:prstGeom prst="ellipse">
              <a:avLst/>
            </a:prstGeom>
            <a:solidFill>
              <a:schemeClr val="accent2"/>
            </a:solidFill>
            <a:ln w="12700" cap="flat">
              <a:noFill/>
              <a:miter lim="400000"/>
            </a:ln>
            <a:effectLst/>
          </p:spPr>
          <p:txBody>
            <a:bodyPr wrap="square" lIns="45719" tIns="45719" rIns="45719" bIns="45719" numCol="1" anchor="ctr">
              <a:noAutofit/>
            </a:bodyPr>
            <a:lstStyle/>
            <a:p>
              <a:pPr>
                <a:defRPr sz="1800"/>
              </a:pPr>
            </a:p>
          </p:txBody>
        </p:sp>
        <p:sp>
          <p:nvSpPr>
            <p:cNvPr id="25" name="Circle"/>
            <p:cNvSpPr/>
            <p:nvPr/>
          </p:nvSpPr>
          <p:spPr>
            <a:xfrm>
              <a:off x="168034" y="839611"/>
              <a:ext cx="118525" cy="118446"/>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26" name="Circle"/>
            <p:cNvSpPr/>
            <p:nvPr/>
          </p:nvSpPr>
          <p:spPr>
            <a:xfrm>
              <a:off x="336068" y="839611"/>
              <a:ext cx="118526" cy="118446"/>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27" name="Circle"/>
            <p:cNvSpPr/>
            <p:nvPr/>
          </p:nvSpPr>
          <p:spPr>
            <a:xfrm>
              <a:off x="504103" y="839611"/>
              <a:ext cx="118525" cy="118446"/>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sp>
          <p:nvSpPr>
            <p:cNvPr id="28" name="Oval"/>
            <p:cNvSpPr/>
            <p:nvPr/>
          </p:nvSpPr>
          <p:spPr>
            <a:xfrm>
              <a:off x="0" y="1007533"/>
              <a:ext cx="120025" cy="118446"/>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29" name="Circle"/>
            <p:cNvSpPr/>
            <p:nvPr/>
          </p:nvSpPr>
          <p:spPr>
            <a:xfrm>
              <a:off x="168034" y="1007533"/>
              <a:ext cx="118525" cy="118446"/>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p>
          </p:txBody>
        </p:sp>
        <p:sp>
          <p:nvSpPr>
            <p:cNvPr id="30" name="Circle"/>
            <p:cNvSpPr/>
            <p:nvPr/>
          </p:nvSpPr>
          <p:spPr>
            <a:xfrm>
              <a:off x="336068" y="1007533"/>
              <a:ext cx="118526" cy="118446"/>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sp>
          <p:nvSpPr>
            <p:cNvPr id="31" name="Circle"/>
            <p:cNvSpPr/>
            <p:nvPr/>
          </p:nvSpPr>
          <p:spPr>
            <a:xfrm>
              <a:off x="504103" y="1007533"/>
              <a:ext cx="118525" cy="118446"/>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sp>
          <p:nvSpPr>
            <p:cNvPr id="32" name="Oval"/>
            <p:cNvSpPr/>
            <p:nvPr/>
          </p:nvSpPr>
          <p:spPr>
            <a:xfrm>
              <a:off x="168034" y="1175455"/>
              <a:ext cx="118525" cy="119946"/>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sp>
          <p:nvSpPr>
            <p:cNvPr id="33" name="Oval"/>
            <p:cNvSpPr/>
            <p:nvPr/>
          </p:nvSpPr>
          <p:spPr>
            <a:xfrm>
              <a:off x="504103" y="1175455"/>
              <a:ext cx="118525" cy="119946"/>
            </a:xfrm>
            <a:prstGeom prst="ellipse">
              <a:avLst/>
            </a:prstGeom>
            <a:solidFill>
              <a:srgbClr val="D8D8EC"/>
            </a:solidFill>
            <a:ln w="12700" cap="flat">
              <a:noFill/>
              <a:miter lim="400000"/>
            </a:ln>
            <a:effectLst/>
          </p:spPr>
          <p:txBody>
            <a:bodyPr wrap="square" lIns="45719" tIns="45719" rIns="45719" bIns="45719" numCol="1" anchor="ctr">
              <a:noAutofit/>
            </a:bodyPr>
            <a:lstStyle/>
            <a:p>
              <a:pPr>
                <a:defRPr sz="1800"/>
              </a:pPr>
            </a:p>
          </p:txBody>
        </p:sp>
      </p:grpSp>
      <p:sp>
        <p:nvSpPr>
          <p:cNvPr id="35" name="Slide Number"/>
          <p:cNvSpPr/>
          <p:nvPr>
            <p:ph type="sldNum" sz="quarter" idx="2"/>
          </p:nvPr>
        </p:nvSpPr>
        <p:spPr>
          <a:xfrm>
            <a:off x="8441397" y="6248400"/>
            <a:ext cx="245404" cy="226986"/>
          </a:xfrm>
          <a:prstGeom prst="rect">
            <a:avLst/>
          </a:prstGeom>
          <a:ln w="12700">
            <a:miter lim="400000"/>
          </a:ln>
        </p:spPr>
        <p:txBody>
          <a:bodyPr wrap="none" lIns="45719" rIns="45719">
            <a:spAutoFit/>
          </a:bodyPr>
          <a:lstStyle>
            <a:lvl1pPr algn="r">
              <a:defRPr sz="1000"/>
            </a:lvl1pPr>
          </a:lstStyle>
          <a:p>
            <a:pPr/>
            <a:fld id="{86CB4B4D-7CA3-9044-876B-883B54F8677D}" type="slidenum"/>
          </a:p>
        </p:txBody>
      </p:sp>
      <p:sp>
        <p:nvSpPr>
          <p:cNvPr id="36" name="Title Text"/>
          <p:cNvSpPr/>
          <p:nvPr>
            <p:ph type="title"/>
          </p:nvPr>
        </p:nvSpPr>
        <p:spPr>
          <a:xfrm>
            <a:off x="457200" y="0"/>
            <a:ext cx="8229600" cy="1417638"/>
          </a:xfrm>
          <a:prstGeom prst="rect">
            <a:avLst/>
          </a:prstGeom>
          <a:ln w="12700">
            <a:miter lim="400000"/>
          </a:ln>
          <a:extLst>
            <a:ext uri="{C572A759-6A51-4108-AA02-DFA0A04FC94B}">
              <ma14:wrappingTextBoxFlag xmlns:ma14="http://schemas.microsoft.com/office/mac/drawingml/2011/main" val="1"/>
            </a:ext>
          </a:extLst>
        </p:spPr>
        <p:txBody>
          <a:bodyPr lIns="45719" rIns="45719" anchor="b"/>
          <a:lstStyle/>
          <a:p>
            <a:pPr/>
            <a:r>
              <a:t>Title Text</a:t>
            </a:r>
          </a:p>
        </p:txBody>
      </p:sp>
      <p:sp>
        <p:nvSpPr>
          <p:cNvPr id="37" name="Body Level One…"/>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3900" u="none">
          <a:ln>
            <a:noFill/>
          </a:ln>
          <a:solidFill>
            <a:srgbClr val="330066"/>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b="1" baseline="0" cap="none" i="0" spc="0" strike="noStrike" sz="3900" u="none">
          <a:ln>
            <a:noFill/>
          </a:ln>
          <a:solidFill>
            <a:srgbClr val="330066"/>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b="1" baseline="0" cap="none" i="0" spc="0" strike="noStrike" sz="3900" u="none">
          <a:ln>
            <a:noFill/>
          </a:ln>
          <a:solidFill>
            <a:srgbClr val="330066"/>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b="1" baseline="0" cap="none" i="0" spc="0" strike="noStrike" sz="3900" u="none">
          <a:ln>
            <a:noFill/>
          </a:ln>
          <a:solidFill>
            <a:srgbClr val="330066"/>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b="1" baseline="0" cap="none" i="0" spc="0" strike="noStrike" sz="3900" u="none">
          <a:ln>
            <a:noFill/>
          </a:ln>
          <a:solidFill>
            <a:srgbClr val="330066"/>
          </a:solidFill>
          <a:uFillTx/>
          <a:latin typeface="+mj-lt"/>
          <a:ea typeface="+mj-ea"/>
          <a:cs typeface="+mj-cs"/>
          <a:sym typeface="Arial"/>
        </a:defRPr>
      </a:lvl5pPr>
      <a:lvl6pPr marL="0" marR="0" indent="457200" algn="l" defTabSz="914400" rtl="0" latinLnBrk="0">
        <a:lnSpc>
          <a:spcPct val="100000"/>
        </a:lnSpc>
        <a:spcBef>
          <a:spcPts val="0"/>
        </a:spcBef>
        <a:spcAft>
          <a:spcPts val="0"/>
        </a:spcAft>
        <a:buClrTx/>
        <a:buSzTx/>
        <a:buFontTx/>
        <a:buNone/>
        <a:tabLst/>
        <a:defRPr b="1" baseline="0" cap="none" i="0" spc="0" strike="noStrike" sz="3900" u="none">
          <a:ln>
            <a:noFill/>
          </a:ln>
          <a:solidFill>
            <a:srgbClr val="330066"/>
          </a:solidFill>
          <a:uFillTx/>
          <a:latin typeface="+mj-lt"/>
          <a:ea typeface="+mj-ea"/>
          <a:cs typeface="+mj-cs"/>
          <a:sym typeface="Arial"/>
        </a:defRPr>
      </a:lvl6pPr>
      <a:lvl7pPr marL="0" marR="0" indent="914400" algn="l" defTabSz="914400" rtl="0" latinLnBrk="0">
        <a:lnSpc>
          <a:spcPct val="100000"/>
        </a:lnSpc>
        <a:spcBef>
          <a:spcPts val="0"/>
        </a:spcBef>
        <a:spcAft>
          <a:spcPts val="0"/>
        </a:spcAft>
        <a:buClrTx/>
        <a:buSzTx/>
        <a:buFontTx/>
        <a:buNone/>
        <a:tabLst/>
        <a:defRPr b="1" baseline="0" cap="none" i="0" spc="0" strike="noStrike" sz="3900" u="none">
          <a:ln>
            <a:noFill/>
          </a:ln>
          <a:solidFill>
            <a:srgbClr val="330066"/>
          </a:solidFill>
          <a:uFillTx/>
          <a:latin typeface="+mj-lt"/>
          <a:ea typeface="+mj-ea"/>
          <a:cs typeface="+mj-cs"/>
          <a:sym typeface="Arial"/>
        </a:defRPr>
      </a:lvl7pPr>
      <a:lvl8pPr marL="0" marR="0" indent="1371600" algn="l" defTabSz="914400" rtl="0" latinLnBrk="0">
        <a:lnSpc>
          <a:spcPct val="100000"/>
        </a:lnSpc>
        <a:spcBef>
          <a:spcPts val="0"/>
        </a:spcBef>
        <a:spcAft>
          <a:spcPts val="0"/>
        </a:spcAft>
        <a:buClrTx/>
        <a:buSzTx/>
        <a:buFontTx/>
        <a:buNone/>
        <a:tabLst/>
        <a:defRPr b="1" baseline="0" cap="none" i="0" spc="0" strike="noStrike" sz="3900" u="none">
          <a:ln>
            <a:noFill/>
          </a:ln>
          <a:solidFill>
            <a:srgbClr val="330066"/>
          </a:solidFill>
          <a:uFillTx/>
          <a:latin typeface="+mj-lt"/>
          <a:ea typeface="+mj-ea"/>
          <a:cs typeface="+mj-cs"/>
          <a:sym typeface="Arial"/>
        </a:defRPr>
      </a:lvl8pPr>
      <a:lvl9pPr marL="0" marR="0" indent="1828800" algn="l" defTabSz="914400" rtl="0" latinLnBrk="0">
        <a:lnSpc>
          <a:spcPct val="100000"/>
        </a:lnSpc>
        <a:spcBef>
          <a:spcPts val="0"/>
        </a:spcBef>
        <a:spcAft>
          <a:spcPts val="0"/>
        </a:spcAft>
        <a:buClrTx/>
        <a:buSzTx/>
        <a:buFontTx/>
        <a:buNone/>
        <a:tabLst/>
        <a:defRPr b="1" baseline="0" cap="none" i="0" spc="0" strike="noStrike" sz="3900" u="none">
          <a:ln>
            <a:noFill/>
          </a:ln>
          <a:solidFill>
            <a:srgbClr val="330066"/>
          </a:solidFill>
          <a:uFillTx/>
          <a:latin typeface="+mj-lt"/>
          <a:ea typeface="+mj-ea"/>
          <a:cs typeface="+mj-cs"/>
          <a:sym typeface="Arial"/>
        </a:defRPr>
      </a:lvl9pPr>
    </p:titleStyle>
    <p:bodyStyle>
      <a:lvl1pPr marL="342900" marR="0" indent="-342900" algn="l" defTabSz="914400" rtl="0" latinLnBrk="0">
        <a:lnSpc>
          <a:spcPct val="100000"/>
        </a:lnSpc>
        <a:spcBef>
          <a:spcPts val="700"/>
        </a:spcBef>
        <a:spcAft>
          <a:spcPts val="0"/>
        </a:spcAft>
        <a:buClr>
          <a:srgbClr val="330066"/>
        </a:buClr>
        <a:buSzPct val="70000"/>
        <a:buFontTx/>
        <a:buChar char="▪"/>
        <a:tabLst/>
        <a:defRPr b="0" baseline="0" cap="none" i="0" spc="0" strike="noStrike" sz="3000" u="none">
          <a:ln>
            <a:noFill/>
          </a:ln>
          <a:solidFill>
            <a:srgbClr val="000000"/>
          </a:solidFill>
          <a:uFillTx/>
          <a:latin typeface="+mj-lt"/>
          <a:ea typeface="+mj-ea"/>
          <a:cs typeface="+mj-cs"/>
          <a:sym typeface="Arial"/>
        </a:defRPr>
      </a:lvl1pPr>
      <a:lvl2pPr marL="745636" marR="0" indent="-401149" algn="l" defTabSz="914400" rtl="0" latinLnBrk="0">
        <a:lnSpc>
          <a:spcPct val="100000"/>
        </a:lnSpc>
        <a:spcBef>
          <a:spcPts val="700"/>
        </a:spcBef>
        <a:spcAft>
          <a:spcPts val="0"/>
        </a:spcAft>
        <a:buClr>
          <a:srgbClr val="330066"/>
        </a:buClr>
        <a:buSzPct val="70000"/>
        <a:buFontTx/>
        <a:buChar char="●"/>
        <a:tabLst/>
        <a:defRPr b="0" baseline="0" cap="none" i="0" spc="0" strike="noStrike" sz="3000" u="none">
          <a:ln>
            <a:noFill/>
          </a:ln>
          <a:solidFill>
            <a:srgbClr val="000000"/>
          </a:solidFill>
          <a:uFillTx/>
          <a:latin typeface="+mj-lt"/>
          <a:ea typeface="+mj-ea"/>
          <a:cs typeface="+mj-cs"/>
          <a:sym typeface="Arial"/>
        </a:defRPr>
      </a:lvl2pPr>
      <a:lvl3pPr marL="1076808" marR="0" indent="-383070" algn="l" defTabSz="914400" rtl="0" latinLnBrk="0">
        <a:lnSpc>
          <a:spcPct val="100000"/>
        </a:lnSpc>
        <a:spcBef>
          <a:spcPts val="700"/>
        </a:spcBef>
        <a:spcAft>
          <a:spcPts val="0"/>
        </a:spcAft>
        <a:buClr>
          <a:srgbClr val="330066"/>
        </a:buClr>
        <a:buSzPct val="70000"/>
        <a:buFontTx/>
        <a:buChar char="●"/>
        <a:tabLst/>
        <a:defRPr b="0" baseline="0" cap="none" i="0" spc="0" strike="noStrike" sz="3000" u="none">
          <a:ln>
            <a:noFill/>
          </a:ln>
          <a:solidFill>
            <a:srgbClr val="000000"/>
          </a:solidFill>
          <a:uFillTx/>
          <a:latin typeface="+mj-lt"/>
          <a:ea typeface="+mj-ea"/>
          <a:cs typeface="+mj-cs"/>
          <a:sym typeface="Arial"/>
        </a:defRPr>
      </a:lvl3pPr>
      <a:lvl4pPr marL="1427162" marR="0" indent="-438150" algn="l" defTabSz="914400" rtl="0" latinLnBrk="0">
        <a:lnSpc>
          <a:spcPct val="100000"/>
        </a:lnSpc>
        <a:spcBef>
          <a:spcPts val="700"/>
        </a:spcBef>
        <a:spcAft>
          <a:spcPts val="0"/>
        </a:spcAft>
        <a:buClr>
          <a:srgbClr val="330066"/>
        </a:buClr>
        <a:buSzPct val="75000"/>
        <a:buFontTx/>
        <a:buChar char="▪"/>
        <a:tabLst/>
        <a:defRPr b="0" baseline="0" cap="none" i="0" spc="0" strike="noStrike" sz="3000" u="none">
          <a:ln>
            <a:noFill/>
          </a:ln>
          <a:solidFill>
            <a:srgbClr val="000000"/>
          </a:solidFill>
          <a:uFillTx/>
          <a:latin typeface="+mj-lt"/>
          <a:ea typeface="+mj-ea"/>
          <a:cs typeface="+mj-cs"/>
          <a:sym typeface="Arial"/>
        </a:defRPr>
      </a:lvl4pPr>
      <a:lvl5pPr marL="1809220" marR="0" indent="-526520" algn="l" defTabSz="914400" rtl="0" latinLnBrk="0">
        <a:lnSpc>
          <a:spcPct val="100000"/>
        </a:lnSpc>
        <a:spcBef>
          <a:spcPts val="700"/>
        </a:spcBef>
        <a:spcAft>
          <a:spcPts val="0"/>
        </a:spcAft>
        <a:buClr>
          <a:srgbClr val="330066"/>
        </a:buClr>
        <a:buSzPct val="80000"/>
        <a:buFontTx/>
        <a:buChar char="▪"/>
        <a:tabLst/>
        <a:defRPr b="0" baseline="0" cap="none" i="0" spc="0" strike="noStrike" sz="3000" u="none">
          <a:ln>
            <a:noFill/>
          </a:ln>
          <a:solidFill>
            <a:srgbClr val="000000"/>
          </a:solidFill>
          <a:uFillTx/>
          <a:latin typeface="+mj-lt"/>
          <a:ea typeface="+mj-ea"/>
          <a:cs typeface="+mj-cs"/>
          <a:sym typeface="Arial"/>
        </a:defRPr>
      </a:lvl5pPr>
      <a:lvl6pPr marL="2266420" marR="0" indent="-526520" algn="l" defTabSz="914400" rtl="0" latinLnBrk="0">
        <a:lnSpc>
          <a:spcPct val="100000"/>
        </a:lnSpc>
        <a:spcBef>
          <a:spcPts val="700"/>
        </a:spcBef>
        <a:spcAft>
          <a:spcPts val="0"/>
        </a:spcAft>
        <a:buClr>
          <a:srgbClr val="330066"/>
        </a:buClr>
        <a:buSzPct val="80000"/>
        <a:buFont typeface="Wingdings"/>
        <a:buChar char=""/>
        <a:tabLst/>
        <a:defRPr b="0" baseline="0" cap="none" i="0" spc="0" strike="noStrike" sz="3000" u="none">
          <a:ln>
            <a:noFill/>
          </a:ln>
          <a:solidFill>
            <a:srgbClr val="000000"/>
          </a:solidFill>
          <a:uFillTx/>
          <a:latin typeface="+mj-lt"/>
          <a:ea typeface="+mj-ea"/>
          <a:cs typeface="+mj-cs"/>
          <a:sym typeface="Arial"/>
        </a:defRPr>
      </a:lvl6pPr>
      <a:lvl7pPr marL="2723620" marR="0" indent="-526520" algn="l" defTabSz="914400" rtl="0" latinLnBrk="0">
        <a:lnSpc>
          <a:spcPct val="100000"/>
        </a:lnSpc>
        <a:spcBef>
          <a:spcPts val="700"/>
        </a:spcBef>
        <a:spcAft>
          <a:spcPts val="0"/>
        </a:spcAft>
        <a:buClr>
          <a:srgbClr val="330066"/>
        </a:buClr>
        <a:buSzPct val="80000"/>
        <a:buFont typeface="Wingdings"/>
        <a:buChar char=""/>
        <a:tabLst/>
        <a:defRPr b="0" baseline="0" cap="none" i="0" spc="0" strike="noStrike" sz="3000" u="none">
          <a:ln>
            <a:noFill/>
          </a:ln>
          <a:solidFill>
            <a:srgbClr val="000000"/>
          </a:solidFill>
          <a:uFillTx/>
          <a:latin typeface="+mj-lt"/>
          <a:ea typeface="+mj-ea"/>
          <a:cs typeface="+mj-cs"/>
          <a:sym typeface="Arial"/>
        </a:defRPr>
      </a:lvl7pPr>
      <a:lvl8pPr marL="3180820" marR="0" indent="-526520" algn="l" defTabSz="914400" rtl="0" latinLnBrk="0">
        <a:lnSpc>
          <a:spcPct val="100000"/>
        </a:lnSpc>
        <a:spcBef>
          <a:spcPts val="700"/>
        </a:spcBef>
        <a:spcAft>
          <a:spcPts val="0"/>
        </a:spcAft>
        <a:buClr>
          <a:srgbClr val="330066"/>
        </a:buClr>
        <a:buSzPct val="80000"/>
        <a:buFont typeface="Wingdings"/>
        <a:buChar char=""/>
        <a:tabLst/>
        <a:defRPr b="0" baseline="0" cap="none" i="0" spc="0" strike="noStrike" sz="3000" u="none">
          <a:ln>
            <a:noFill/>
          </a:ln>
          <a:solidFill>
            <a:srgbClr val="000000"/>
          </a:solidFill>
          <a:uFillTx/>
          <a:latin typeface="+mj-lt"/>
          <a:ea typeface="+mj-ea"/>
          <a:cs typeface="+mj-cs"/>
          <a:sym typeface="Arial"/>
        </a:defRPr>
      </a:lvl8pPr>
      <a:lvl9pPr marL="3638020" marR="0" indent="-526520" algn="l" defTabSz="914400" rtl="0" latinLnBrk="0">
        <a:lnSpc>
          <a:spcPct val="100000"/>
        </a:lnSpc>
        <a:spcBef>
          <a:spcPts val="700"/>
        </a:spcBef>
        <a:spcAft>
          <a:spcPts val="0"/>
        </a:spcAft>
        <a:buClr>
          <a:srgbClr val="330066"/>
        </a:buClr>
        <a:buSzPct val="80000"/>
        <a:buFont typeface="Wingdings"/>
        <a:buChar char=""/>
        <a:tabLst/>
        <a:defRPr b="0" baseline="0" cap="none" i="0" spc="0" strike="noStrike" sz="3000" u="none">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2.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lide Number"/>
          <p:cNvSpPr/>
          <p:nvPr>
            <p:ph type="sldNum" sz="quarter" idx="2"/>
          </p:nvPr>
        </p:nvSpPr>
        <p:spPr>
          <a:xfrm>
            <a:off x="8512028" y="6248400"/>
            <a:ext cx="174772"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5" name="1"/>
          <p:cNvSpPr/>
          <p:nvPr/>
        </p:nvSpPr>
        <p:spPr>
          <a:xfrm>
            <a:off x="6553200" y="6248400"/>
            <a:ext cx="2133600"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000"/>
            </a:lvl1pPr>
          </a:lstStyle>
          <a:p>
            <a:pPr/>
            <a:r>
              <a:t>1</a:t>
            </a:r>
          </a:p>
        </p:txBody>
      </p:sp>
      <p:sp>
        <p:nvSpPr>
          <p:cNvPr id="136" name="HOLDING THE BABY: Leadership that inspires - and contains ambition and anxiety  towards Democratising early years leadership"/>
          <p:cNvSpPr/>
          <p:nvPr>
            <p:ph type="title" idx="4294967295"/>
          </p:nvPr>
        </p:nvSpPr>
        <p:spPr>
          <a:xfrm>
            <a:off x="395287" y="620712"/>
            <a:ext cx="7920038" cy="1295401"/>
          </a:xfrm>
          <a:prstGeom prst="rect">
            <a:avLst/>
          </a:prstGeom>
        </p:spPr>
        <p:txBody>
          <a:bodyPr>
            <a:normAutofit fontScale="100000" lnSpcReduction="0"/>
          </a:bodyPr>
          <a:lstStyle/>
          <a:p>
            <a:pPr defTabSz="676655">
              <a:defRPr sz="2072">
                <a:solidFill>
                  <a:srgbClr val="000090"/>
                </a:solidFill>
                <a:latin typeface="Times New Roman"/>
                <a:ea typeface="Times New Roman"/>
                <a:cs typeface="Times New Roman"/>
                <a:sym typeface="Times New Roman"/>
              </a:defRPr>
            </a:pPr>
            <a:r>
              <a:t>HOLDING THE BABY: Leadership that inspires</a:t>
            </a:r>
            <a:br/>
            <a:r>
              <a:t>- and contains ambition and anxiety </a:t>
            </a:r>
            <a:br/>
            <a:r>
              <a:rPr i="1"/>
              <a:t>towards Democratising early years leadership</a:t>
            </a:r>
            <a:br>
              <a:rPr i="1"/>
            </a:br>
          </a:p>
        </p:txBody>
      </p:sp>
      <p:sp>
        <p:nvSpPr>
          <p:cNvPr id="137" name="Karen John, PhD…"/>
          <p:cNvSpPr/>
          <p:nvPr>
            <p:ph type="body" sz="quarter" idx="4294967295"/>
          </p:nvPr>
        </p:nvSpPr>
        <p:spPr>
          <a:xfrm>
            <a:off x="539750" y="4005262"/>
            <a:ext cx="6696075" cy="1368426"/>
          </a:xfrm>
          <a:prstGeom prst="rect">
            <a:avLst/>
          </a:prstGeom>
        </p:spPr>
        <p:txBody>
          <a:bodyPr>
            <a:normAutofit fontScale="100000" lnSpcReduction="0"/>
          </a:bodyPr>
          <a:lstStyle/>
          <a:p>
            <a:pPr marL="0" indent="0" algn="ctr">
              <a:spcBef>
                <a:spcPts val="0"/>
              </a:spcBef>
              <a:buSzTx/>
              <a:buFont typeface="Wingdings"/>
              <a:buNone/>
              <a:defRPr b="1" sz="2400">
                <a:solidFill>
                  <a:srgbClr val="800000"/>
                </a:solidFill>
                <a:latin typeface="Times New Roman"/>
                <a:ea typeface="Times New Roman"/>
                <a:cs typeface="Times New Roman"/>
                <a:sym typeface="Times New Roman"/>
              </a:defRPr>
            </a:pPr>
            <a:r>
              <a:t>Karen John, PhD</a:t>
            </a:r>
          </a:p>
          <a:p>
            <a:pPr marL="0" indent="0" algn="ctr">
              <a:spcBef>
                <a:spcPts val="0"/>
              </a:spcBef>
              <a:buSzTx/>
              <a:buFont typeface="Wingdings"/>
              <a:buNone/>
              <a:defRPr i="1" sz="2400">
                <a:solidFill>
                  <a:srgbClr val="800000"/>
                </a:solidFill>
                <a:latin typeface="Times New Roman"/>
                <a:ea typeface="Times New Roman"/>
                <a:cs typeface="Times New Roman"/>
                <a:sym typeface="Times New Roman"/>
              </a:defRPr>
            </a:pPr>
            <a:r>
              <a:t>Developmental Psychologist,</a:t>
            </a:r>
          </a:p>
          <a:p>
            <a:pPr marL="0" indent="0" algn="ctr">
              <a:spcBef>
                <a:spcPts val="0"/>
              </a:spcBef>
              <a:buSzTx/>
              <a:buFont typeface="Wingdings"/>
              <a:buNone/>
              <a:defRPr i="1" sz="2400">
                <a:solidFill>
                  <a:srgbClr val="800000"/>
                </a:solidFill>
                <a:latin typeface="Times New Roman"/>
                <a:ea typeface="Times New Roman"/>
                <a:cs typeface="Times New Roman"/>
                <a:sym typeface="Times New Roman"/>
              </a:defRPr>
            </a:pPr>
            <a:r>
              <a:t>Adlerian Psychotherapist &amp; Supervisor</a:t>
            </a:r>
          </a:p>
        </p:txBody>
      </p:sp>
      <p:pic>
        <p:nvPicPr>
          <p:cNvPr id="138" name="image.pdf" descr="image.pdf"/>
          <p:cNvPicPr>
            <a:picLocks noChangeAspect="1"/>
          </p:cNvPicPr>
          <p:nvPr/>
        </p:nvPicPr>
        <p:blipFill>
          <a:blip r:embed="rId2">
            <a:extLst/>
          </a:blip>
          <a:stretch>
            <a:fillRect/>
          </a:stretch>
        </p:blipFill>
        <p:spPr>
          <a:xfrm>
            <a:off x="3276600" y="5589587"/>
            <a:ext cx="1511300" cy="1008063"/>
          </a:xfrm>
          <a:prstGeom prst="rect">
            <a:avLst/>
          </a:prstGeom>
          <a:ln w="12700">
            <a:miter lim="400000"/>
          </a:ln>
        </p:spPr>
      </p:pic>
      <p:pic>
        <p:nvPicPr>
          <p:cNvPr id="139" name="images-1.jpeg" descr="images-1.jpeg"/>
          <p:cNvPicPr>
            <a:picLocks noChangeAspect="1"/>
          </p:cNvPicPr>
          <p:nvPr/>
        </p:nvPicPr>
        <p:blipFill>
          <a:blip r:embed="rId3">
            <a:extLst/>
          </a:blip>
          <a:stretch>
            <a:fillRect/>
          </a:stretch>
        </p:blipFill>
        <p:spPr>
          <a:xfrm>
            <a:off x="2771775" y="1989137"/>
            <a:ext cx="1728788" cy="1944688"/>
          </a:xfrm>
          <a:prstGeom prst="rect">
            <a:avLst/>
          </a:prstGeom>
          <a:ln w="12700">
            <a:miter lim="400000"/>
          </a:ln>
        </p:spPr>
      </p:pic>
      <p:pic>
        <p:nvPicPr>
          <p:cNvPr id="140" name="image.png" descr="image.png"/>
          <p:cNvPicPr>
            <a:picLocks noChangeAspect="1"/>
          </p:cNvPicPr>
          <p:nvPr/>
        </p:nvPicPr>
        <p:blipFill>
          <a:blip r:embed="rId4">
            <a:extLst/>
          </a:blip>
          <a:stretch>
            <a:fillRect/>
          </a:stretch>
        </p:blipFill>
        <p:spPr>
          <a:xfrm>
            <a:off x="4859337" y="1989137"/>
            <a:ext cx="2376488" cy="1944688"/>
          </a:xfrm>
          <a:prstGeom prst="rect">
            <a:avLst/>
          </a:prstGeom>
          <a:ln w="12700">
            <a:miter lim="400000"/>
          </a:ln>
        </p:spPr>
      </p:pic>
      <p:pic>
        <p:nvPicPr>
          <p:cNvPr id="141" name="thumb_IMG_0273_1024.jpeg" descr="thumb_IMG_0273_1024.jpeg"/>
          <p:cNvPicPr>
            <a:picLocks noChangeAspect="1"/>
          </p:cNvPicPr>
          <p:nvPr/>
        </p:nvPicPr>
        <p:blipFill>
          <a:blip r:embed="rId5">
            <a:extLst/>
          </a:blip>
          <a:stretch>
            <a:fillRect/>
          </a:stretch>
        </p:blipFill>
        <p:spPr>
          <a:xfrm>
            <a:off x="539750" y="1989137"/>
            <a:ext cx="1800225" cy="194468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Holding (Pediatrician Donald Winnicott, 1958,1960) is:…"/>
          <p:cNvSpPr/>
          <p:nvPr/>
        </p:nvSpPr>
        <p:spPr>
          <a:xfrm>
            <a:off x="179387" y="1125537"/>
            <a:ext cx="8062913" cy="50695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600"/>
              </a:spcBef>
              <a:defRPr b="1" i="1" sz="1800">
                <a:solidFill>
                  <a:srgbClr val="333399"/>
                </a:solidFill>
                <a:latin typeface="Times New Roman"/>
                <a:ea typeface="Times New Roman"/>
                <a:cs typeface="Times New Roman"/>
                <a:sym typeface="Times New Roman"/>
              </a:defRPr>
            </a:pPr>
            <a:r>
              <a:rPr sz="2600"/>
              <a:t>Holding</a:t>
            </a:r>
            <a:r>
              <a:rPr i="0"/>
              <a:t> </a:t>
            </a:r>
            <a:r>
              <a:rPr b="0" i="0" sz="2400"/>
              <a:t>(Pediatrician Donald Winnicott, 1958,1960) is:</a:t>
            </a:r>
            <a:endParaRPr sz="2400"/>
          </a:p>
          <a:p>
            <a:pPr>
              <a:spcBef>
                <a:spcPts val="600"/>
              </a:spcBef>
              <a:buSzPct val="100000"/>
              <a:buFont typeface="Courier New"/>
              <a:buChar char="o"/>
              <a:defRPr sz="2400">
                <a:solidFill>
                  <a:srgbClr val="333399"/>
                </a:solidFill>
                <a:latin typeface="Times New Roman"/>
                <a:ea typeface="Times New Roman"/>
                <a:cs typeface="Times New Roman"/>
                <a:sym typeface="Times New Roman"/>
              </a:defRPr>
            </a:pPr>
            <a:r>
              <a:t>Child</a:t>
            </a:r>
            <a:r>
              <a:t>’</a:t>
            </a:r>
            <a:r>
              <a:t>s sense of being held, literally in caregivers arms and figuratively in a safe environment. </a:t>
            </a:r>
          </a:p>
          <a:p>
            <a:pPr>
              <a:spcBef>
                <a:spcPts val="600"/>
              </a:spcBef>
              <a:buSzPct val="100000"/>
              <a:buFont typeface="Courier New"/>
              <a:buChar char="o"/>
              <a:defRPr sz="2400">
                <a:solidFill>
                  <a:srgbClr val="333399"/>
                </a:solidFill>
                <a:latin typeface="Times New Roman"/>
                <a:ea typeface="Times New Roman"/>
                <a:cs typeface="Times New Roman"/>
                <a:sym typeface="Times New Roman"/>
              </a:defRPr>
            </a:pPr>
            <a:r>
              <a:t>Holding makes possible emotional development. </a:t>
            </a:r>
          </a:p>
          <a:p>
            <a:pPr>
              <a:spcBef>
                <a:spcPts val="600"/>
              </a:spcBef>
              <a:buSzPct val="100000"/>
              <a:buFont typeface="Courier New"/>
              <a:buChar char="o"/>
              <a:defRPr sz="2400">
                <a:solidFill>
                  <a:srgbClr val="333399"/>
                </a:solidFill>
                <a:latin typeface="Times New Roman"/>
                <a:ea typeface="Times New Roman"/>
                <a:cs typeface="Times New Roman"/>
                <a:sym typeface="Times New Roman"/>
              </a:defRPr>
            </a:pPr>
            <a:r>
              <a:t>The child develops trust, identifies thoughts and feelings and develops the capacity to think, symbolise and play.</a:t>
            </a:r>
          </a:p>
          <a:p>
            <a:pPr>
              <a:spcBef>
                <a:spcPts val="600"/>
              </a:spcBef>
              <a:defRPr b="1" i="1" sz="1800">
                <a:solidFill>
                  <a:srgbClr val="333399"/>
                </a:solidFill>
                <a:latin typeface="Times New Roman"/>
                <a:ea typeface="Times New Roman"/>
                <a:cs typeface="Times New Roman"/>
                <a:sym typeface="Times New Roman"/>
              </a:defRPr>
            </a:pPr>
            <a:r>
              <a:rPr sz="2600"/>
              <a:t>Containment</a:t>
            </a:r>
            <a:r>
              <a:rPr b="0" i="0" sz="2400"/>
              <a:t> (Psychiatrist Wilfred Bion, 1961,1962)</a:t>
            </a:r>
            <a:r>
              <a:rPr i="0" sz="2400"/>
              <a:t> </a:t>
            </a:r>
            <a:r>
              <a:rPr b="0" i="0" sz="2400"/>
              <a:t>is:</a:t>
            </a:r>
            <a:endParaRPr sz="2400"/>
          </a:p>
          <a:p>
            <a:pPr>
              <a:spcBef>
                <a:spcPts val="600"/>
              </a:spcBef>
              <a:buSzPct val="100000"/>
              <a:buFont typeface="Courier New"/>
              <a:buChar char="o"/>
              <a:defRPr sz="2400">
                <a:solidFill>
                  <a:srgbClr val="333399"/>
                </a:solidFill>
                <a:latin typeface="Times New Roman"/>
                <a:ea typeface="Times New Roman"/>
                <a:cs typeface="Times New Roman"/>
                <a:sym typeface="Times New Roman"/>
              </a:defRPr>
            </a:pPr>
            <a:r>
              <a:t>The infant</a:t>
            </a:r>
            <a:r>
              <a:t>’</a:t>
            </a:r>
            <a:r>
              <a:t>s projection of unmanageable feelings onto the primary care giver, who reflects them back such that they become more tolerable for the infant.</a:t>
            </a:r>
          </a:p>
          <a:p>
            <a:pPr>
              <a:spcBef>
                <a:spcPts val="600"/>
              </a:spcBef>
              <a:buSzPct val="100000"/>
              <a:buFont typeface="Courier New"/>
              <a:buChar char="o"/>
              <a:defRPr sz="2400">
                <a:solidFill>
                  <a:srgbClr val="333399"/>
                </a:solidFill>
                <a:latin typeface="Times New Roman"/>
                <a:ea typeface="Times New Roman"/>
                <a:cs typeface="Times New Roman"/>
                <a:sym typeface="Times New Roman"/>
              </a:defRPr>
            </a:pPr>
            <a:r>
              <a:t>The continual process of the care giver hearing, absorbing and responding to cries of fear, anger, hunger and discomfort. Caregiver </a:t>
            </a:r>
            <a:r>
              <a:rPr b="1"/>
              <a:t>survives</a:t>
            </a:r>
            <a:r>
              <a:t> and infant is able to </a:t>
            </a:r>
            <a:r>
              <a:rPr b="1"/>
              <a:t>think!</a:t>
            </a:r>
          </a:p>
        </p:txBody>
      </p:sp>
      <p:sp>
        <p:nvSpPr>
          <p:cNvPr id="179" name="Slide Number"/>
          <p:cNvSpPr/>
          <p:nvPr>
            <p:ph type="sldNum" sz="quarter" idx="2"/>
          </p:nvPr>
        </p:nvSpPr>
        <p:spPr>
          <a:xfrm>
            <a:off x="8476322" y="6383337"/>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0" name="Implicit in Adler – and explicit central in Object Relations Theories, especially Winnicott &amp; Bion"/>
          <p:cNvSpPr/>
          <p:nvPr/>
        </p:nvSpPr>
        <p:spPr>
          <a:xfrm>
            <a:off x="179387" y="260350"/>
            <a:ext cx="8208963" cy="8027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b="1" i="1" sz="2600">
                <a:solidFill>
                  <a:srgbClr val="800000"/>
                </a:solidFill>
                <a:latin typeface="Times New Roman"/>
                <a:ea typeface="Times New Roman"/>
                <a:cs typeface="Times New Roman"/>
                <a:sym typeface="Times New Roman"/>
              </a:defRPr>
            </a:lvl1pPr>
          </a:lstStyle>
          <a:p>
            <a:pPr/>
            <a:r>
              <a:t>Implicit in Adler – and explicit central in Object Relations Theories, especially Winnicott &amp; Bion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Oval"/>
          <p:cNvSpPr/>
          <p:nvPr/>
        </p:nvSpPr>
        <p:spPr>
          <a:xfrm>
            <a:off x="2051050" y="1628775"/>
            <a:ext cx="5029200" cy="4800600"/>
          </a:xfrm>
          <a:prstGeom prst="ellipse">
            <a:avLst/>
          </a:prstGeom>
          <a:solidFill>
            <a:srgbClr val="BCD2D2"/>
          </a:solidFill>
          <a:ln>
            <a:solidFill>
              <a:srgbClr val="000000"/>
            </a:solidFill>
          </a:ln>
        </p:spPr>
        <p:txBody>
          <a:bodyPr lIns="45719" rIns="45719" anchor="ctr"/>
          <a:lstStyle/>
          <a:p>
            <a:pPr algn="ctr">
              <a:defRPr sz="1800"/>
            </a:pPr>
          </a:p>
        </p:txBody>
      </p:sp>
      <p:sp>
        <p:nvSpPr>
          <p:cNvPr id="183" name="Line"/>
          <p:cNvSpPr/>
          <p:nvPr/>
        </p:nvSpPr>
        <p:spPr>
          <a:xfrm>
            <a:off x="2627312" y="2566670"/>
            <a:ext cx="3962401" cy="1"/>
          </a:xfrm>
          <a:prstGeom prst="line">
            <a:avLst/>
          </a:prstGeom>
          <a:ln>
            <a:solidFill>
              <a:srgbClr val="000000"/>
            </a:solidFill>
          </a:ln>
        </p:spPr>
        <p:txBody>
          <a:bodyPr lIns="45719" rIns="45719"/>
          <a:lstStyle/>
          <a:p>
            <a:pPr/>
          </a:p>
        </p:txBody>
      </p:sp>
      <p:sp>
        <p:nvSpPr>
          <p:cNvPr id="184" name="Thinking"/>
          <p:cNvSpPr/>
          <p:nvPr/>
        </p:nvSpPr>
        <p:spPr>
          <a:xfrm>
            <a:off x="4067175" y="1844675"/>
            <a:ext cx="968199"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r>
              <a:t>Thinking</a:t>
            </a:r>
          </a:p>
        </p:txBody>
      </p:sp>
      <p:sp>
        <p:nvSpPr>
          <p:cNvPr id="185" name="Feeling"/>
          <p:cNvSpPr/>
          <p:nvPr/>
        </p:nvSpPr>
        <p:spPr>
          <a:xfrm>
            <a:off x="3419475" y="3573462"/>
            <a:ext cx="2376488" cy="7699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800"/>
            </a:lvl1pPr>
          </a:lstStyle>
          <a:p>
            <a:pPr/>
            <a:r>
              <a:t>Feeling</a:t>
            </a:r>
          </a:p>
        </p:txBody>
      </p:sp>
      <p:sp>
        <p:nvSpPr>
          <p:cNvPr id="186" name="When feelings are not heard or understood they tend to swamp our ability to think…"/>
          <p:cNvSpPr/>
          <p:nvPr/>
        </p:nvSpPr>
        <p:spPr>
          <a:xfrm>
            <a:off x="250825" y="304800"/>
            <a:ext cx="7634288" cy="10139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sz="3200">
                <a:solidFill>
                  <a:srgbClr val="99231A"/>
                </a:solidFill>
                <a:latin typeface="Times New Roman"/>
                <a:ea typeface="Times New Roman"/>
                <a:cs typeface="Times New Roman"/>
                <a:sym typeface="Times New Roman"/>
              </a:defRPr>
            </a:lvl1pPr>
          </a:lstStyle>
          <a:p>
            <a:pPr/>
            <a:r>
              <a:t>When feelings are not heard or understood they tend to swamp our ability to think…</a:t>
            </a:r>
          </a:p>
        </p:txBody>
      </p:sp>
      <p:sp>
        <p:nvSpPr>
          <p:cNvPr id="187" name="Slide Number"/>
          <p:cNvSpPr/>
          <p:nvPr>
            <p:ph type="sldNum" sz="quarter" idx="2"/>
          </p:nvPr>
        </p:nvSpPr>
        <p:spPr>
          <a:xfrm>
            <a:off x="8450823" y="6248400"/>
            <a:ext cx="235977"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3"/>
          <p:cNvSpPr/>
          <p:nvPr/>
        </p:nvSpPr>
        <p:spPr>
          <a:xfrm>
            <a:off x="6553200" y="6248400"/>
            <a:ext cx="2133600" cy="2269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defTabSz="1300162">
              <a:defRPr sz="1000"/>
            </a:lvl1pPr>
          </a:lstStyle>
          <a:p>
            <a:pPr/>
            <a:r>
              <a:t>3</a:t>
            </a:r>
          </a:p>
        </p:txBody>
      </p:sp>
      <p:sp>
        <p:nvSpPr>
          <p:cNvPr id="190" name="Containing others requires – and engenders –  emotional intelligence &amp; psychological resilience"/>
          <p:cNvSpPr/>
          <p:nvPr>
            <p:ph type="title" idx="4294967295"/>
          </p:nvPr>
        </p:nvSpPr>
        <p:spPr>
          <a:xfrm>
            <a:off x="134990" y="160842"/>
            <a:ext cx="7912040" cy="1082215"/>
          </a:xfrm>
          <a:prstGeom prst="rect">
            <a:avLst/>
          </a:prstGeom>
        </p:spPr>
        <p:txBody>
          <a:bodyPr lIns="45718" tIns="45718" rIns="45718" bIns="45718">
            <a:normAutofit fontScale="100000" lnSpcReduction="0"/>
          </a:bodyPr>
          <a:lstStyle>
            <a:lvl1pPr defTabSz="584200">
              <a:defRPr i="1" sz="3008">
                <a:solidFill>
                  <a:srgbClr val="800000"/>
                </a:solidFill>
                <a:latin typeface="Times New Roman"/>
                <a:ea typeface="Times New Roman"/>
                <a:cs typeface="Times New Roman"/>
                <a:sym typeface="Times New Roman"/>
              </a:defRPr>
            </a:lvl1pPr>
          </a:lstStyle>
          <a:p>
            <a:pPr/>
            <a:r>
              <a:t>Containing others requires – and engenders –  emotional intelligence &amp; psychological resilience</a:t>
            </a:r>
          </a:p>
        </p:txBody>
      </p:sp>
      <p:sp>
        <p:nvSpPr>
          <p:cNvPr id="191" name="emotional intelligence (EQ) - describes the capacity to perceive, assess and manage one's own emotions and to perceive and take account of the emotions of others – an aspect of social interest…"/>
          <p:cNvSpPr/>
          <p:nvPr/>
        </p:nvSpPr>
        <p:spPr>
          <a:xfrm>
            <a:off x="611187" y="1628775"/>
            <a:ext cx="7620001" cy="44026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2812">
              <a:lnSpc>
                <a:spcPct val="90000"/>
              </a:lnSpc>
              <a:spcBef>
                <a:spcPts val="1200"/>
              </a:spcBef>
              <a:defRPr b="1" i="1" sz="3100">
                <a:solidFill>
                  <a:srgbClr val="333399"/>
                </a:solidFill>
                <a:latin typeface="Times New Roman"/>
                <a:ea typeface="Times New Roman"/>
                <a:cs typeface="Times New Roman"/>
                <a:sym typeface="Times New Roman"/>
              </a:defRPr>
            </a:pPr>
            <a:r>
              <a:t>emotional intelligence</a:t>
            </a:r>
            <a:r>
              <a:rPr b="0" i="0"/>
              <a:t> </a:t>
            </a:r>
            <a:r>
              <a:rPr i="0"/>
              <a:t>(EQ) </a:t>
            </a:r>
            <a:r>
              <a:rPr b="0" i="0"/>
              <a:t>-</a:t>
            </a:r>
            <a:r>
              <a:rPr i="0"/>
              <a:t> </a:t>
            </a:r>
            <a:r>
              <a:rPr b="0" i="0"/>
              <a:t>describes the capacity to perceive, assess and manage one's own emotions and to perceive and take account of the emotions of others – an aspect of </a:t>
            </a:r>
            <a:r>
              <a:rPr b="0"/>
              <a:t>social interest</a:t>
            </a:r>
          </a:p>
          <a:p>
            <a:pPr defTabSz="912812">
              <a:lnSpc>
                <a:spcPct val="90000"/>
              </a:lnSpc>
              <a:spcBef>
                <a:spcPts val="1200"/>
              </a:spcBef>
              <a:defRPr b="1" i="1" sz="3100">
                <a:solidFill>
                  <a:srgbClr val="333399"/>
                </a:solidFill>
                <a:latin typeface="Times New Roman"/>
                <a:ea typeface="Times New Roman"/>
                <a:cs typeface="Times New Roman"/>
                <a:sym typeface="Times New Roman"/>
              </a:defRPr>
            </a:pPr>
            <a:r>
              <a:t>psychological resilience</a:t>
            </a:r>
            <a:r>
              <a:rPr b="0" i="0"/>
              <a:t> – is the positive capacity to cope with stress and adversity, manage change and to </a:t>
            </a:r>
            <a:r>
              <a:rPr b="0"/>
              <a:t>regain courage </a:t>
            </a:r>
            <a:r>
              <a:rPr b="0" i="0"/>
              <a:t>and a sense of wellbeing following rejection, disappointment, failure or loss.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4" name="Feelings count as much as - and often more than - knowledge or intellectual ability.…"/>
          <p:cNvSpPr/>
          <p:nvPr>
            <p:ph type="body" idx="4294967295"/>
          </p:nvPr>
        </p:nvSpPr>
        <p:spPr>
          <a:xfrm>
            <a:off x="468312" y="1844674"/>
            <a:ext cx="8496301" cy="4616452"/>
          </a:xfrm>
          <a:prstGeom prst="rect">
            <a:avLst/>
          </a:prstGeom>
        </p:spPr>
        <p:txBody>
          <a:bodyPr>
            <a:normAutofit fontScale="100000" lnSpcReduction="0"/>
          </a:bodyPr>
          <a:lstStyle/>
          <a:p>
            <a:pPr>
              <a:spcBef>
                <a:spcPts val="1200"/>
              </a:spcBef>
              <a:buSzPct val="145000"/>
              <a:buFont typeface="Times New Roman"/>
              <a:buChar char="•"/>
              <a:defRPr sz="2800">
                <a:solidFill>
                  <a:srgbClr val="333399"/>
                </a:solidFill>
                <a:latin typeface="Times New Roman"/>
                <a:ea typeface="Times New Roman"/>
                <a:cs typeface="Times New Roman"/>
                <a:sym typeface="Times New Roman"/>
              </a:defRPr>
            </a:pPr>
            <a:r>
              <a:t>Feelings count as much as - and often more than - knowledge or intellectual ability.</a:t>
            </a:r>
          </a:p>
          <a:p>
            <a:pPr>
              <a:spcBef>
                <a:spcPts val="1200"/>
              </a:spcBef>
              <a:buSzPct val="145000"/>
              <a:buFont typeface="Times New Roman"/>
              <a:buChar char="•"/>
              <a:defRPr sz="2800">
                <a:solidFill>
                  <a:srgbClr val="333399"/>
                </a:solidFill>
                <a:latin typeface="Times New Roman"/>
                <a:ea typeface="Times New Roman"/>
                <a:cs typeface="Times New Roman"/>
                <a:sym typeface="Times New Roman"/>
              </a:defRPr>
            </a:pPr>
            <a:r>
              <a:t>Strong feelings can overwhelm reason and performance.</a:t>
            </a:r>
          </a:p>
          <a:p>
            <a:pPr>
              <a:spcBef>
                <a:spcPts val="1200"/>
              </a:spcBef>
              <a:buSzPct val="145000"/>
              <a:buFont typeface="Times New Roman"/>
              <a:buChar char="•"/>
              <a:defRPr sz="2800">
                <a:solidFill>
                  <a:srgbClr val="333399"/>
                </a:solidFill>
                <a:latin typeface="Times New Roman"/>
                <a:ea typeface="Times New Roman"/>
                <a:cs typeface="Times New Roman"/>
                <a:sym typeface="Times New Roman"/>
              </a:defRPr>
            </a:pPr>
            <a:r>
              <a:t>We have gone too far in stressing the </a:t>
            </a:r>
            <a:r>
              <a:rPr i="1"/>
              <a:t>rational</a:t>
            </a:r>
            <a:r>
              <a:t> and regarding </a:t>
            </a:r>
            <a:r>
              <a:rPr i="1"/>
              <a:t>emotional intelligence </a:t>
            </a:r>
            <a:r>
              <a:t>and </a:t>
            </a:r>
            <a:r>
              <a:rPr i="1"/>
              <a:t>resilience</a:t>
            </a:r>
            <a:r>
              <a:t> as </a:t>
            </a:r>
            <a:r>
              <a:rPr i="1"/>
              <a:t>traits.</a:t>
            </a:r>
          </a:p>
          <a:p>
            <a:pPr>
              <a:spcBef>
                <a:spcPts val="1200"/>
              </a:spcBef>
              <a:buSzTx/>
              <a:buFont typeface="Wingdings"/>
              <a:buNone/>
              <a:defRPr i="1" sz="2400">
                <a:solidFill>
                  <a:srgbClr val="800000"/>
                </a:solidFill>
                <a:latin typeface="Times New Roman"/>
                <a:ea typeface="Times New Roman"/>
                <a:cs typeface="Times New Roman"/>
                <a:sym typeface="Times New Roman"/>
              </a:defRPr>
            </a:pPr>
            <a:r>
              <a:t>Resilience, like courage, arises from encouraging relationships, stable environments and processes that promote self-awareness, social equality, wellbeing - and help protect us from risk factors</a:t>
            </a:r>
            <a:r>
              <a:rPr b="1">
                <a:solidFill>
                  <a:srgbClr val="000090"/>
                </a:solidFill>
              </a:rPr>
              <a:t>.</a:t>
            </a:r>
          </a:p>
        </p:txBody>
      </p:sp>
      <p:sp>
        <p:nvSpPr>
          <p:cNvPr id="195" name="When it comes to getting along with others, cooperating, learning and achieving it is helpful to consider that…"/>
          <p:cNvSpPr/>
          <p:nvPr/>
        </p:nvSpPr>
        <p:spPr>
          <a:xfrm>
            <a:off x="317500" y="381000"/>
            <a:ext cx="7531100" cy="12955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800000"/>
                </a:solidFill>
                <a:latin typeface="Times New Roman"/>
                <a:ea typeface="Times New Roman"/>
                <a:cs typeface="Times New Roman"/>
                <a:sym typeface="Times New Roman"/>
              </a:defRPr>
            </a:lvl1pPr>
          </a:lstStyle>
          <a:p>
            <a:pPr/>
            <a:r>
              <a:t>When it comes to getting along with others, cooperating, learning and achieving it is helpful to consider that…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8" name="Circle"/>
          <p:cNvSpPr/>
          <p:nvPr/>
        </p:nvSpPr>
        <p:spPr>
          <a:xfrm>
            <a:off x="1042987" y="5013325"/>
            <a:ext cx="228601" cy="228600"/>
          </a:xfrm>
          <a:prstGeom prst="ellipse">
            <a:avLst/>
          </a:prstGeom>
          <a:solidFill>
            <a:srgbClr val="FFFFFF"/>
          </a:solidFill>
          <a:ln>
            <a:solidFill>
              <a:srgbClr val="000000"/>
            </a:solidFill>
          </a:ln>
        </p:spPr>
        <p:txBody>
          <a:bodyPr lIns="45719" rIns="45719" anchor="ctr"/>
          <a:lstStyle/>
          <a:p>
            <a:pPr>
              <a:defRPr sz="1800"/>
            </a:pPr>
          </a:p>
        </p:txBody>
      </p:sp>
      <p:sp>
        <p:nvSpPr>
          <p:cNvPr id="199" name="Line"/>
          <p:cNvSpPr/>
          <p:nvPr/>
        </p:nvSpPr>
        <p:spPr>
          <a:xfrm flipH="1">
            <a:off x="914399" y="1143000"/>
            <a:ext cx="1" cy="4267200"/>
          </a:xfrm>
          <a:prstGeom prst="line">
            <a:avLst/>
          </a:prstGeom>
          <a:ln w="38100">
            <a:solidFill>
              <a:srgbClr val="000000"/>
            </a:solidFill>
          </a:ln>
        </p:spPr>
        <p:txBody>
          <a:bodyPr lIns="45719" rIns="45719"/>
          <a:lstStyle/>
          <a:p>
            <a:pPr/>
          </a:p>
        </p:txBody>
      </p:sp>
      <p:sp>
        <p:nvSpPr>
          <p:cNvPr id="200" name="Line"/>
          <p:cNvSpPr/>
          <p:nvPr/>
        </p:nvSpPr>
        <p:spPr>
          <a:xfrm>
            <a:off x="762000" y="1143000"/>
            <a:ext cx="304800" cy="0"/>
          </a:xfrm>
          <a:prstGeom prst="line">
            <a:avLst/>
          </a:prstGeom>
          <a:ln w="38100">
            <a:solidFill>
              <a:srgbClr val="000000"/>
            </a:solidFill>
          </a:ln>
        </p:spPr>
        <p:txBody>
          <a:bodyPr lIns="45719" rIns="45719"/>
          <a:lstStyle/>
          <a:p>
            <a:pPr/>
          </a:p>
        </p:txBody>
      </p:sp>
      <p:sp>
        <p:nvSpPr>
          <p:cNvPr id="201" name="Line"/>
          <p:cNvSpPr/>
          <p:nvPr/>
        </p:nvSpPr>
        <p:spPr>
          <a:xfrm>
            <a:off x="762000" y="5410200"/>
            <a:ext cx="304800" cy="0"/>
          </a:xfrm>
          <a:prstGeom prst="line">
            <a:avLst/>
          </a:prstGeom>
          <a:ln w="38100">
            <a:solidFill>
              <a:srgbClr val="000000"/>
            </a:solidFill>
          </a:ln>
        </p:spPr>
        <p:txBody>
          <a:bodyPr lIns="45719" rIns="45719"/>
          <a:lstStyle/>
          <a:p>
            <a:pPr/>
          </a:p>
        </p:txBody>
      </p:sp>
      <p:sp>
        <p:nvSpPr>
          <p:cNvPr id="202" name="Line"/>
          <p:cNvSpPr/>
          <p:nvPr/>
        </p:nvSpPr>
        <p:spPr>
          <a:xfrm flipH="1">
            <a:off x="1258887" y="5105399"/>
            <a:ext cx="112713" cy="268289"/>
          </a:xfrm>
          <a:prstGeom prst="line">
            <a:avLst/>
          </a:prstGeom>
          <a:ln>
            <a:solidFill>
              <a:srgbClr val="000000"/>
            </a:solidFill>
          </a:ln>
        </p:spPr>
        <p:txBody>
          <a:bodyPr lIns="45719" rIns="45719"/>
          <a:lstStyle/>
          <a:p>
            <a:pPr/>
          </a:p>
        </p:txBody>
      </p:sp>
      <p:sp>
        <p:nvSpPr>
          <p:cNvPr id="203" name="Line"/>
          <p:cNvSpPr/>
          <p:nvPr/>
        </p:nvSpPr>
        <p:spPr>
          <a:xfrm flipH="1">
            <a:off x="1259901" y="5013302"/>
            <a:ext cx="504386" cy="144508"/>
          </a:xfrm>
          <a:prstGeom prst="line">
            <a:avLst/>
          </a:prstGeom>
          <a:ln>
            <a:solidFill>
              <a:srgbClr val="000000"/>
            </a:solidFill>
          </a:ln>
        </p:spPr>
        <p:txBody>
          <a:bodyPr lIns="45719" rIns="45719"/>
          <a:lstStyle/>
          <a:p>
            <a:pPr/>
          </a:p>
        </p:txBody>
      </p:sp>
      <p:sp>
        <p:nvSpPr>
          <p:cNvPr id="204" name="Line"/>
          <p:cNvSpPr/>
          <p:nvPr/>
        </p:nvSpPr>
        <p:spPr>
          <a:xfrm>
            <a:off x="1403156" y="5144072"/>
            <a:ext cx="289313" cy="229044"/>
          </a:xfrm>
          <a:prstGeom prst="line">
            <a:avLst/>
          </a:prstGeom>
          <a:ln>
            <a:solidFill>
              <a:srgbClr val="000000"/>
            </a:solidFill>
          </a:ln>
        </p:spPr>
        <p:txBody>
          <a:bodyPr lIns="45719" rIns="45719"/>
          <a:lstStyle/>
          <a:p>
            <a:pPr/>
          </a:p>
        </p:txBody>
      </p:sp>
      <p:sp>
        <p:nvSpPr>
          <p:cNvPr id="205" name="Line"/>
          <p:cNvSpPr/>
          <p:nvPr/>
        </p:nvSpPr>
        <p:spPr>
          <a:xfrm flipV="1">
            <a:off x="1366728" y="4940748"/>
            <a:ext cx="108169" cy="194367"/>
          </a:xfrm>
          <a:prstGeom prst="line">
            <a:avLst/>
          </a:prstGeom>
          <a:ln>
            <a:solidFill>
              <a:srgbClr val="000000"/>
            </a:solidFill>
          </a:ln>
        </p:spPr>
        <p:txBody>
          <a:bodyPr lIns="45719" rIns="45719"/>
          <a:lstStyle/>
          <a:p>
            <a:pPr/>
          </a:p>
        </p:txBody>
      </p:sp>
      <p:sp>
        <p:nvSpPr>
          <p:cNvPr id="206" name="Circle"/>
          <p:cNvSpPr/>
          <p:nvPr/>
        </p:nvSpPr>
        <p:spPr>
          <a:xfrm>
            <a:off x="2286000" y="4267200"/>
            <a:ext cx="304800" cy="304800"/>
          </a:xfrm>
          <a:prstGeom prst="ellipse">
            <a:avLst/>
          </a:prstGeom>
          <a:solidFill>
            <a:srgbClr val="FFFFFF"/>
          </a:solidFill>
          <a:ln>
            <a:solidFill>
              <a:srgbClr val="000000"/>
            </a:solidFill>
          </a:ln>
        </p:spPr>
        <p:txBody>
          <a:bodyPr lIns="45719" rIns="45719" anchor="ctr"/>
          <a:lstStyle/>
          <a:p>
            <a:pPr>
              <a:defRPr sz="1800"/>
            </a:pPr>
          </a:p>
        </p:txBody>
      </p:sp>
      <p:sp>
        <p:nvSpPr>
          <p:cNvPr id="207" name="Line"/>
          <p:cNvSpPr/>
          <p:nvPr/>
        </p:nvSpPr>
        <p:spPr>
          <a:xfrm>
            <a:off x="2438400" y="4572000"/>
            <a:ext cx="0" cy="457200"/>
          </a:xfrm>
          <a:prstGeom prst="line">
            <a:avLst/>
          </a:prstGeom>
          <a:ln>
            <a:solidFill>
              <a:srgbClr val="000000"/>
            </a:solidFill>
          </a:ln>
        </p:spPr>
        <p:txBody>
          <a:bodyPr lIns="45719" rIns="45719"/>
          <a:lstStyle/>
          <a:p>
            <a:pPr/>
          </a:p>
        </p:txBody>
      </p:sp>
      <p:sp>
        <p:nvSpPr>
          <p:cNvPr id="208" name="Line"/>
          <p:cNvSpPr/>
          <p:nvPr/>
        </p:nvSpPr>
        <p:spPr>
          <a:xfrm>
            <a:off x="3124200" y="4267200"/>
            <a:ext cx="0" cy="609600"/>
          </a:xfrm>
          <a:prstGeom prst="line">
            <a:avLst/>
          </a:prstGeom>
          <a:ln>
            <a:solidFill>
              <a:srgbClr val="000000"/>
            </a:solidFill>
          </a:ln>
        </p:spPr>
        <p:txBody>
          <a:bodyPr lIns="45719" rIns="45719"/>
          <a:lstStyle/>
          <a:p>
            <a:pPr/>
          </a:p>
        </p:txBody>
      </p:sp>
      <p:sp>
        <p:nvSpPr>
          <p:cNvPr id="209" name="Circle"/>
          <p:cNvSpPr/>
          <p:nvPr/>
        </p:nvSpPr>
        <p:spPr>
          <a:xfrm>
            <a:off x="2971800" y="3962400"/>
            <a:ext cx="304800" cy="304800"/>
          </a:xfrm>
          <a:prstGeom prst="ellipse">
            <a:avLst/>
          </a:prstGeom>
          <a:solidFill>
            <a:srgbClr val="FFFFFF"/>
          </a:solidFill>
          <a:ln>
            <a:solidFill>
              <a:srgbClr val="000000"/>
            </a:solidFill>
          </a:ln>
        </p:spPr>
        <p:txBody>
          <a:bodyPr lIns="45719" rIns="45719" anchor="ctr"/>
          <a:lstStyle/>
          <a:p>
            <a:pPr>
              <a:defRPr sz="1800"/>
            </a:pPr>
          </a:p>
        </p:txBody>
      </p:sp>
      <p:sp>
        <p:nvSpPr>
          <p:cNvPr id="210" name="Line"/>
          <p:cNvSpPr/>
          <p:nvPr/>
        </p:nvSpPr>
        <p:spPr>
          <a:xfrm flipH="1">
            <a:off x="2133600" y="4724399"/>
            <a:ext cx="304800" cy="228602"/>
          </a:xfrm>
          <a:prstGeom prst="line">
            <a:avLst/>
          </a:prstGeom>
          <a:ln>
            <a:solidFill>
              <a:srgbClr val="000000"/>
            </a:solidFill>
          </a:ln>
        </p:spPr>
        <p:txBody>
          <a:bodyPr lIns="45719" rIns="45719"/>
          <a:lstStyle/>
          <a:p>
            <a:pPr/>
          </a:p>
        </p:txBody>
      </p:sp>
      <p:sp>
        <p:nvSpPr>
          <p:cNvPr id="211" name="Line"/>
          <p:cNvSpPr/>
          <p:nvPr/>
        </p:nvSpPr>
        <p:spPr>
          <a:xfrm flipH="1" flipV="1">
            <a:off x="2432186" y="4738358"/>
            <a:ext cx="317228" cy="124484"/>
          </a:xfrm>
          <a:prstGeom prst="line">
            <a:avLst/>
          </a:prstGeom>
          <a:ln>
            <a:solidFill>
              <a:srgbClr val="000000"/>
            </a:solidFill>
          </a:ln>
        </p:spPr>
        <p:txBody>
          <a:bodyPr lIns="45719" rIns="45719"/>
          <a:lstStyle/>
          <a:p>
            <a:pPr/>
          </a:p>
        </p:txBody>
      </p:sp>
      <p:sp>
        <p:nvSpPr>
          <p:cNvPr id="212" name="Line"/>
          <p:cNvSpPr/>
          <p:nvPr/>
        </p:nvSpPr>
        <p:spPr>
          <a:xfrm flipH="1">
            <a:off x="2172155" y="5010478"/>
            <a:ext cx="284841" cy="494644"/>
          </a:xfrm>
          <a:prstGeom prst="line">
            <a:avLst/>
          </a:prstGeom>
          <a:ln>
            <a:solidFill>
              <a:srgbClr val="000000"/>
            </a:solidFill>
          </a:ln>
        </p:spPr>
        <p:txBody>
          <a:bodyPr lIns="45719" rIns="45719"/>
          <a:lstStyle/>
          <a:p>
            <a:pPr/>
          </a:p>
        </p:txBody>
      </p:sp>
      <p:sp>
        <p:nvSpPr>
          <p:cNvPr id="213" name="Line"/>
          <p:cNvSpPr/>
          <p:nvPr/>
        </p:nvSpPr>
        <p:spPr>
          <a:xfrm flipH="1">
            <a:off x="2743199" y="4495800"/>
            <a:ext cx="381001" cy="304800"/>
          </a:xfrm>
          <a:prstGeom prst="line">
            <a:avLst/>
          </a:prstGeom>
          <a:ln>
            <a:solidFill>
              <a:srgbClr val="000000"/>
            </a:solidFill>
          </a:ln>
        </p:spPr>
        <p:txBody>
          <a:bodyPr lIns="45719" rIns="45719"/>
          <a:lstStyle/>
          <a:p>
            <a:pPr/>
          </a:p>
        </p:txBody>
      </p:sp>
      <p:sp>
        <p:nvSpPr>
          <p:cNvPr id="214" name="Line"/>
          <p:cNvSpPr/>
          <p:nvPr/>
        </p:nvSpPr>
        <p:spPr>
          <a:xfrm flipH="1">
            <a:off x="2819400" y="4876799"/>
            <a:ext cx="304801" cy="609602"/>
          </a:xfrm>
          <a:prstGeom prst="line">
            <a:avLst/>
          </a:prstGeom>
          <a:ln>
            <a:solidFill>
              <a:srgbClr val="000000"/>
            </a:solidFill>
          </a:ln>
        </p:spPr>
        <p:txBody>
          <a:bodyPr lIns="45719" rIns="45719"/>
          <a:lstStyle/>
          <a:p>
            <a:pPr/>
          </a:p>
        </p:txBody>
      </p:sp>
      <p:sp>
        <p:nvSpPr>
          <p:cNvPr id="215" name="Line"/>
          <p:cNvSpPr/>
          <p:nvPr/>
        </p:nvSpPr>
        <p:spPr>
          <a:xfrm flipH="1" flipV="1">
            <a:off x="3124199" y="4495800"/>
            <a:ext cx="381001" cy="304800"/>
          </a:xfrm>
          <a:prstGeom prst="line">
            <a:avLst/>
          </a:prstGeom>
          <a:ln>
            <a:solidFill>
              <a:srgbClr val="000000"/>
            </a:solidFill>
          </a:ln>
        </p:spPr>
        <p:txBody>
          <a:bodyPr lIns="45719" rIns="45719"/>
          <a:lstStyle/>
          <a:p>
            <a:pPr/>
          </a:p>
        </p:txBody>
      </p:sp>
      <p:sp>
        <p:nvSpPr>
          <p:cNvPr id="216" name="Line"/>
          <p:cNvSpPr/>
          <p:nvPr/>
        </p:nvSpPr>
        <p:spPr>
          <a:xfrm flipH="1" flipV="1">
            <a:off x="3124199" y="4876799"/>
            <a:ext cx="228601" cy="609602"/>
          </a:xfrm>
          <a:prstGeom prst="line">
            <a:avLst/>
          </a:prstGeom>
          <a:ln>
            <a:solidFill>
              <a:srgbClr val="000000"/>
            </a:solidFill>
          </a:ln>
        </p:spPr>
        <p:txBody>
          <a:bodyPr lIns="45719" rIns="45719"/>
          <a:lstStyle/>
          <a:p>
            <a:pPr/>
          </a:p>
        </p:txBody>
      </p:sp>
      <p:sp>
        <p:nvSpPr>
          <p:cNvPr id="217" name="Circle"/>
          <p:cNvSpPr/>
          <p:nvPr/>
        </p:nvSpPr>
        <p:spPr>
          <a:xfrm>
            <a:off x="3657600" y="3429000"/>
            <a:ext cx="381000" cy="381000"/>
          </a:xfrm>
          <a:prstGeom prst="ellipse">
            <a:avLst/>
          </a:prstGeom>
          <a:solidFill>
            <a:srgbClr val="FFFFFF"/>
          </a:solidFill>
          <a:ln>
            <a:solidFill>
              <a:srgbClr val="000000"/>
            </a:solidFill>
          </a:ln>
        </p:spPr>
        <p:txBody>
          <a:bodyPr lIns="45719" rIns="45719" anchor="ctr"/>
          <a:lstStyle/>
          <a:p>
            <a:pPr>
              <a:defRPr sz="1800"/>
            </a:pPr>
          </a:p>
        </p:txBody>
      </p:sp>
      <p:sp>
        <p:nvSpPr>
          <p:cNvPr id="218" name="Line"/>
          <p:cNvSpPr/>
          <p:nvPr/>
        </p:nvSpPr>
        <p:spPr>
          <a:xfrm>
            <a:off x="3810000" y="3810000"/>
            <a:ext cx="0" cy="762000"/>
          </a:xfrm>
          <a:prstGeom prst="line">
            <a:avLst/>
          </a:prstGeom>
          <a:ln>
            <a:solidFill>
              <a:srgbClr val="000000"/>
            </a:solidFill>
          </a:ln>
        </p:spPr>
        <p:txBody>
          <a:bodyPr lIns="45719" rIns="45719"/>
          <a:lstStyle/>
          <a:p>
            <a:pPr/>
          </a:p>
        </p:txBody>
      </p:sp>
      <p:sp>
        <p:nvSpPr>
          <p:cNvPr id="219" name="Line"/>
          <p:cNvSpPr/>
          <p:nvPr/>
        </p:nvSpPr>
        <p:spPr>
          <a:xfrm flipH="1">
            <a:off x="3429000" y="3962400"/>
            <a:ext cx="381001" cy="381000"/>
          </a:xfrm>
          <a:prstGeom prst="line">
            <a:avLst/>
          </a:prstGeom>
          <a:ln>
            <a:solidFill>
              <a:srgbClr val="000000"/>
            </a:solidFill>
          </a:ln>
        </p:spPr>
        <p:txBody>
          <a:bodyPr lIns="45719" rIns="45719"/>
          <a:lstStyle/>
          <a:p>
            <a:pPr/>
          </a:p>
        </p:txBody>
      </p:sp>
      <p:sp>
        <p:nvSpPr>
          <p:cNvPr id="220" name="Line"/>
          <p:cNvSpPr/>
          <p:nvPr/>
        </p:nvSpPr>
        <p:spPr>
          <a:xfrm flipH="1" flipV="1">
            <a:off x="3810000" y="3962400"/>
            <a:ext cx="381001" cy="381000"/>
          </a:xfrm>
          <a:prstGeom prst="line">
            <a:avLst/>
          </a:prstGeom>
          <a:ln>
            <a:solidFill>
              <a:srgbClr val="000000"/>
            </a:solidFill>
          </a:ln>
        </p:spPr>
        <p:txBody>
          <a:bodyPr lIns="45719" rIns="45719"/>
          <a:lstStyle/>
          <a:p>
            <a:pPr/>
          </a:p>
        </p:txBody>
      </p:sp>
      <p:sp>
        <p:nvSpPr>
          <p:cNvPr id="221" name="Line"/>
          <p:cNvSpPr/>
          <p:nvPr/>
        </p:nvSpPr>
        <p:spPr>
          <a:xfrm flipH="1">
            <a:off x="3505199" y="4572000"/>
            <a:ext cx="304801" cy="838200"/>
          </a:xfrm>
          <a:prstGeom prst="line">
            <a:avLst/>
          </a:prstGeom>
          <a:ln>
            <a:solidFill>
              <a:srgbClr val="000000"/>
            </a:solidFill>
          </a:ln>
        </p:spPr>
        <p:txBody>
          <a:bodyPr lIns="45719" rIns="45719"/>
          <a:lstStyle/>
          <a:p>
            <a:pPr/>
          </a:p>
        </p:txBody>
      </p:sp>
      <p:sp>
        <p:nvSpPr>
          <p:cNvPr id="222" name="Line"/>
          <p:cNvSpPr/>
          <p:nvPr/>
        </p:nvSpPr>
        <p:spPr>
          <a:xfrm>
            <a:off x="3809999" y="4572000"/>
            <a:ext cx="228602" cy="838200"/>
          </a:xfrm>
          <a:prstGeom prst="line">
            <a:avLst/>
          </a:prstGeom>
          <a:ln>
            <a:solidFill>
              <a:srgbClr val="000000"/>
            </a:solidFill>
          </a:ln>
        </p:spPr>
        <p:txBody>
          <a:bodyPr lIns="45719" rIns="45719"/>
          <a:lstStyle/>
          <a:p>
            <a:pPr/>
          </a:p>
        </p:txBody>
      </p:sp>
      <p:sp>
        <p:nvSpPr>
          <p:cNvPr id="223" name="Inferiority"/>
          <p:cNvSpPr/>
          <p:nvPr/>
        </p:nvSpPr>
        <p:spPr>
          <a:xfrm>
            <a:off x="914400" y="5410200"/>
            <a:ext cx="16002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2000">
                <a:latin typeface="Times New Roman"/>
                <a:ea typeface="Times New Roman"/>
                <a:cs typeface="Times New Roman"/>
                <a:sym typeface="Times New Roman"/>
              </a:defRPr>
            </a:lvl1pPr>
          </a:lstStyle>
          <a:p>
            <a:pPr/>
            <a:r>
              <a:t>Inferiority</a:t>
            </a:r>
          </a:p>
        </p:txBody>
      </p:sp>
      <p:sp>
        <p:nvSpPr>
          <p:cNvPr id="224" name="Circle"/>
          <p:cNvSpPr/>
          <p:nvPr/>
        </p:nvSpPr>
        <p:spPr>
          <a:xfrm>
            <a:off x="4495800" y="3200400"/>
            <a:ext cx="457200" cy="457200"/>
          </a:xfrm>
          <a:prstGeom prst="ellipse">
            <a:avLst/>
          </a:prstGeom>
          <a:solidFill>
            <a:srgbClr val="FFFFFF"/>
          </a:solidFill>
          <a:ln>
            <a:solidFill>
              <a:srgbClr val="000000"/>
            </a:solidFill>
          </a:ln>
        </p:spPr>
        <p:txBody>
          <a:bodyPr lIns="45719" rIns="45719" anchor="ctr"/>
          <a:lstStyle/>
          <a:p>
            <a:pPr>
              <a:defRPr sz="1800"/>
            </a:pPr>
          </a:p>
        </p:txBody>
      </p:sp>
      <p:sp>
        <p:nvSpPr>
          <p:cNvPr id="225" name="Line"/>
          <p:cNvSpPr/>
          <p:nvPr/>
        </p:nvSpPr>
        <p:spPr>
          <a:xfrm>
            <a:off x="4724400" y="3657600"/>
            <a:ext cx="0" cy="838200"/>
          </a:xfrm>
          <a:prstGeom prst="line">
            <a:avLst/>
          </a:prstGeom>
          <a:ln>
            <a:solidFill>
              <a:srgbClr val="000000"/>
            </a:solidFill>
          </a:ln>
        </p:spPr>
        <p:txBody>
          <a:bodyPr lIns="45719" rIns="45719"/>
          <a:lstStyle/>
          <a:p>
            <a:pPr/>
          </a:p>
        </p:txBody>
      </p:sp>
      <p:sp>
        <p:nvSpPr>
          <p:cNvPr id="226" name="Line"/>
          <p:cNvSpPr/>
          <p:nvPr/>
        </p:nvSpPr>
        <p:spPr>
          <a:xfrm flipH="1">
            <a:off x="4267200" y="3809999"/>
            <a:ext cx="457201" cy="533402"/>
          </a:xfrm>
          <a:prstGeom prst="line">
            <a:avLst/>
          </a:prstGeom>
          <a:ln>
            <a:solidFill>
              <a:srgbClr val="000000"/>
            </a:solidFill>
          </a:ln>
        </p:spPr>
        <p:txBody>
          <a:bodyPr lIns="45719" rIns="45719"/>
          <a:lstStyle/>
          <a:p>
            <a:pPr/>
          </a:p>
        </p:txBody>
      </p:sp>
      <p:sp>
        <p:nvSpPr>
          <p:cNvPr id="227" name="Line"/>
          <p:cNvSpPr/>
          <p:nvPr/>
        </p:nvSpPr>
        <p:spPr>
          <a:xfrm>
            <a:off x="4724400" y="3809999"/>
            <a:ext cx="457201" cy="533402"/>
          </a:xfrm>
          <a:prstGeom prst="line">
            <a:avLst/>
          </a:prstGeom>
          <a:ln>
            <a:solidFill>
              <a:srgbClr val="000000"/>
            </a:solidFill>
          </a:ln>
        </p:spPr>
        <p:txBody>
          <a:bodyPr lIns="45719" rIns="45719"/>
          <a:lstStyle/>
          <a:p>
            <a:pPr/>
          </a:p>
        </p:txBody>
      </p:sp>
      <p:sp>
        <p:nvSpPr>
          <p:cNvPr id="228" name="Line"/>
          <p:cNvSpPr/>
          <p:nvPr/>
        </p:nvSpPr>
        <p:spPr>
          <a:xfrm flipH="1">
            <a:off x="4343400" y="4495799"/>
            <a:ext cx="381001" cy="990602"/>
          </a:xfrm>
          <a:prstGeom prst="line">
            <a:avLst/>
          </a:prstGeom>
          <a:ln>
            <a:solidFill>
              <a:srgbClr val="000000"/>
            </a:solidFill>
          </a:ln>
        </p:spPr>
        <p:txBody>
          <a:bodyPr lIns="45719" rIns="45719"/>
          <a:lstStyle/>
          <a:p>
            <a:pPr/>
          </a:p>
        </p:txBody>
      </p:sp>
      <p:sp>
        <p:nvSpPr>
          <p:cNvPr id="229" name="Line"/>
          <p:cNvSpPr/>
          <p:nvPr/>
        </p:nvSpPr>
        <p:spPr>
          <a:xfrm>
            <a:off x="4724399" y="4495800"/>
            <a:ext cx="457202" cy="990600"/>
          </a:xfrm>
          <a:prstGeom prst="line">
            <a:avLst/>
          </a:prstGeom>
          <a:ln>
            <a:solidFill>
              <a:srgbClr val="000000"/>
            </a:solidFill>
          </a:ln>
        </p:spPr>
        <p:txBody>
          <a:bodyPr lIns="45719" rIns="45719"/>
          <a:lstStyle/>
          <a:p>
            <a:pPr/>
          </a:p>
        </p:txBody>
      </p:sp>
      <p:sp>
        <p:nvSpPr>
          <p:cNvPr id="230" name="Failure…"/>
          <p:cNvSpPr/>
          <p:nvPr/>
        </p:nvSpPr>
        <p:spPr>
          <a:xfrm>
            <a:off x="1143000" y="5715000"/>
            <a:ext cx="1295400" cy="10501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solidFill>
                  <a:srgbClr val="99231A"/>
                </a:solidFill>
                <a:latin typeface="Times New Roman"/>
                <a:ea typeface="Times New Roman"/>
                <a:cs typeface="Times New Roman"/>
                <a:sym typeface="Times New Roman"/>
              </a:defRPr>
            </a:pPr>
            <a:r>
              <a:t>Failure</a:t>
            </a:r>
            <a:endParaRPr sz="1200"/>
          </a:p>
          <a:p>
            <a:pPr>
              <a:defRPr sz="1200">
                <a:latin typeface="Times New Roman"/>
                <a:ea typeface="Times New Roman"/>
                <a:cs typeface="Times New Roman"/>
                <a:sym typeface="Times New Roman"/>
              </a:defRPr>
            </a:pPr>
            <a:r>
              <a:t>Complaining</a:t>
            </a:r>
          </a:p>
          <a:p>
            <a:pPr>
              <a:defRPr sz="1200">
                <a:latin typeface="Times New Roman"/>
                <a:ea typeface="Times New Roman"/>
                <a:cs typeface="Times New Roman"/>
                <a:sym typeface="Times New Roman"/>
              </a:defRPr>
            </a:pPr>
            <a:r>
              <a:t>Blaming</a:t>
            </a:r>
          </a:p>
          <a:p>
            <a:pPr>
              <a:defRPr sz="1200">
                <a:latin typeface="Times New Roman"/>
                <a:ea typeface="Times New Roman"/>
                <a:cs typeface="Times New Roman"/>
                <a:sym typeface="Times New Roman"/>
              </a:defRPr>
            </a:pPr>
            <a:r>
              <a:t>Fears</a:t>
            </a:r>
          </a:p>
          <a:p>
            <a:pPr>
              <a:defRPr sz="1200">
                <a:latin typeface="Times New Roman"/>
                <a:ea typeface="Times New Roman"/>
                <a:cs typeface="Times New Roman"/>
                <a:sym typeface="Times New Roman"/>
              </a:defRPr>
            </a:pPr>
            <a:r>
              <a:t>Excuses</a:t>
            </a:r>
          </a:p>
        </p:txBody>
      </p:sp>
      <p:sp>
        <p:nvSpPr>
          <p:cNvPr id="231" name="Circle"/>
          <p:cNvSpPr/>
          <p:nvPr/>
        </p:nvSpPr>
        <p:spPr>
          <a:xfrm>
            <a:off x="685800" y="304800"/>
            <a:ext cx="228600" cy="228600"/>
          </a:xfrm>
          <a:prstGeom prst="ellipse">
            <a:avLst/>
          </a:prstGeom>
          <a:solidFill>
            <a:srgbClr val="FFFFFF"/>
          </a:solidFill>
          <a:ln>
            <a:solidFill>
              <a:srgbClr val="000000"/>
            </a:solidFill>
          </a:ln>
        </p:spPr>
        <p:txBody>
          <a:bodyPr lIns="45719" rIns="45719" anchor="ctr"/>
          <a:lstStyle/>
          <a:p>
            <a:pPr>
              <a:defRPr sz="1800"/>
            </a:pPr>
          </a:p>
        </p:txBody>
      </p:sp>
      <p:sp>
        <p:nvSpPr>
          <p:cNvPr id="232" name="Line"/>
          <p:cNvSpPr/>
          <p:nvPr/>
        </p:nvSpPr>
        <p:spPr>
          <a:xfrm flipH="1" flipV="1">
            <a:off x="695294" y="664469"/>
            <a:ext cx="209612" cy="118862"/>
          </a:xfrm>
          <a:prstGeom prst="line">
            <a:avLst/>
          </a:prstGeom>
          <a:ln>
            <a:solidFill>
              <a:srgbClr val="000000"/>
            </a:solidFill>
          </a:ln>
        </p:spPr>
        <p:txBody>
          <a:bodyPr lIns="45719" rIns="45719"/>
          <a:lstStyle/>
          <a:p>
            <a:pPr/>
          </a:p>
        </p:txBody>
      </p:sp>
      <p:sp>
        <p:nvSpPr>
          <p:cNvPr id="233" name="Line"/>
          <p:cNvSpPr/>
          <p:nvPr/>
        </p:nvSpPr>
        <p:spPr>
          <a:xfrm flipH="1" flipV="1">
            <a:off x="736081" y="879151"/>
            <a:ext cx="203284" cy="231356"/>
          </a:xfrm>
          <a:prstGeom prst="line">
            <a:avLst/>
          </a:prstGeom>
          <a:ln>
            <a:solidFill>
              <a:srgbClr val="000000"/>
            </a:solidFill>
          </a:ln>
        </p:spPr>
        <p:txBody>
          <a:bodyPr lIns="45719" rIns="45719"/>
          <a:lstStyle/>
          <a:p>
            <a:pPr/>
          </a:p>
        </p:txBody>
      </p:sp>
      <p:sp>
        <p:nvSpPr>
          <p:cNvPr id="234" name="Line"/>
          <p:cNvSpPr/>
          <p:nvPr/>
        </p:nvSpPr>
        <p:spPr>
          <a:xfrm flipH="1" flipV="1">
            <a:off x="2456231" y="5051772"/>
            <a:ext cx="243738" cy="415231"/>
          </a:xfrm>
          <a:prstGeom prst="line">
            <a:avLst/>
          </a:prstGeom>
          <a:ln>
            <a:solidFill>
              <a:srgbClr val="000000"/>
            </a:solidFill>
          </a:ln>
        </p:spPr>
        <p:txBody>
          <a:bodyPr lIns="45719" rIns="45719"/>
          <a:lstStyle/>
          <a:p>
            <a:pPr/>
          </a:p>
        </p:txBody>
      </p:sp>
      <p:sp>
        <p:nvSpPr>
          <p:cNvPr id="235" name="Triangle"/>
          <p:cNvSpPr/>
          <p:nvPr/>
        </p:nvSpPr>
        <p:spPr>
          <a:xfrm rot="1581075">
            <a:off x="381000" y="533400"/>
            <a:ext cx="457200" cy="45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61" y="0"/>
                </a:moveTo>
                <a:lnTo>
                  <a:pt x="0" y="21600"/>
                </a:lnTo>
                <a:lnTo>
                  <a:pt x="21600" y="21600"/>
                </a:lnTo>
                <a:close/>
              </a:path>
            </a:pathLst>
          </a:custGeom>
          <a:solidFill>
            <a:srgbClr val="FF0000"/>
          </a:solidFill>
          <a:ln>
            <a:solidFill>
              <a:srgbClr val="000000"/>
            </a:solidFill>
          </a:ln>
        </p:spPr>
        <p:txBody>
          <a:bodyPr lIns="45719" rIns="45719" anchor="ctr"/>
          <a:lstStyle/>
          <a:p>
            <a:pPr>
              <a:defRPr sz="1800"/>
            </a:pPr>
          </a:p>
        </p:txBody>
      </p:sp>
      <p:grpSp>
        <p:nvGrpSpPr>
          <p:cNvPr id="238" name="Group"/>
          <p:cNvGrpSpPr/>
          <p:nvPr/>
        </p:nvGrpSpPr>
        <p:grpSpPr>
          <a:xfrm>
            <a:off x="990600" y="4343400"/>
            <a:ext cx="914400" cy="457200"/>
            <a:chOff x="0" y="0"/>
            <a:chExt cx="914400" cy="457200"/>
          </a:xfrm>
        </p:grpSpPr>
        <p:sp>
          <p:nvSpPr>
            <p:cNvPr id="236" name="Oval"/>
            <p:cNvSpPr/>
            <p:nvPr/>
          </p:nvSpPr>
          <p:spPr>
            <a:xfrm>
              <a:off x="0" y="0"/>
              <a:ext cx="914400" cy="457200"/>
            </a:xfrm>
            <a:prstGeom prst="ellipse">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lgn="ctr">
                <a:defRPr sz="1200">
                  <a:latin typeface="Times"/>
                  <a:ea typeface="Times"/>
                  <a:cs typeface="Times"/>
                  <a:sym typeface="Times"/>
                </a:defRPr>
              </a:pPr>
            </a:p>
          </p:txBody>
        </p:sp>
        <p:sp>
          <p:nvSpPr>
            <p:cNvPr id="237" name="I’m little"/>
            <p:cNvSpPr/>
            <p:nvPr/>
          </p:nvSpPr>
          <p:spPr>
            <a:xfrm>
              <a:off x="136383" y="90867"/>
              <a:ext cx="641634" cy="2754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200">
                  <a:latin typeface="Times New Roman"/>
                  <a:ea typeface="Times New Roman"/>
                  <a:cs typeface="Times New Roman"/>
                  <a:sym typeface="Times New Roman"/>
                </a:defRPr>
              </a:lvl1pPr>
            </a:lstStyle>
            <a:p>
              <a:pPr/>
              <a:r>
                <a:t>I’m little</a:t>
              </a:r>
            </a:p>
          </p:txBody>
        </p:sp>
      </p:grpSp>
      <p:grpSp>
        <p:nvGrpSpPr>
          <p:cNvPr id="241" name="Group"/>
          <p:cNvGrpSpPr/>
          <p:nvPr/>
        </p:nvGrpSpPr>
        <p:grpSpPr>
          <a:xfrm>
            <a:off x="971550" y="188912"/>
            <a:ext cx="1219200" cy="533401"/>
            <a:chOff x="0" y="0"/>
            <a:chExt cx="1219200" cy="533400"/>
          </a:xfrm>
        </p:grpSpPr>
        <p:sp>
          <p:nvSpPr>
            <p:cNvPr id="239" name="Oval"/>
            <p:cNvSpPr/>
            <p:nvPr/>
          </p:nvSpPr>
          <p:spPr>
            <a:xfrm>
              <a:off x="0" y="0"/>
              <a:ext cx="1219200" cy="533400"/>
            </a:xfrm>
            <a:prstGeom prst="ellipse">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lgn="ctr">
                <a:defRPr sz="1200">
                  <a:latin typeface="Times"/>
                  <a:ea typeface="Times"/>
                  <a:cs typeface="Times"/>
                  <a:sym typeface="Times"/>
                </a:defRPr>
              </a:pPr>
            </a:p>
          </p:txBody>
        </p:sp>
        <p:sp>
          <p:nvSpPr>
            <p:cNvPr id="240" name="SUPERWOMAN"/>
            <p:cNvSpPr/>
            <p:nvPr/>
          </p:nvSpPr>
          <p:spPr>
            <a:xfrm>
              <a:off x="19813" y="128967"/>
              <a:ext cx="1179574" cy="2754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200">
                  <a:latin typeface="Times New Roman"/>
                  <a:ea typeface="Times New Roman"/>
                  <a:cs typeface="Times New Roman"/>
                  <a:sym typeface="Times New Roman"/>
                </a:defRPr>
              </a:lvl1pPr>
            </a:lstStyle>
            <a:p>
              <a:pPr/>
              <a:r>
                <a:t>SUPERWOMAN</a:t>
              </a:r>
            </a:p>
          </p:txBody>
        </p:sp>
      </p:grpSp>
      <p:sp>
        <p:nvSpPr>
          <p:cNvPr id="242" name="Line"/>
          <p:cNvSpPr/>
          <p:nvPr/>
        </p:nvSpPr>
        <p:spPr>
          <a:xfrm flipH="1">
            <a:off x="475361" y="1020573"/>
            <a:ext cx="116078" cy="98804"/>
          </a:xfrm>
          <a:prstGeom prst="line">
            <a:avLst/>
          </a:prstGeom>
          <a:ln>
            <a:solidFill>
              <a:srgbClr val="000000"/>
            </a:solidFill>
          </a:ln>
        </p:spPr>
        <p:txBody>
          <a:bodyPr lIns="45719" rIns="45719"/>
          <a:lstStyle/>
          <a:p>
            <a:pPr/>
          </a:p>
        </p:txBody>
      </p:sp>
      <p:sp>
        <p:nvSpPr>
          <p:cNvPr id="243" name="Line"/>
          <p:cNvSpPr/>
          <p:nvPr/>
        </p:nvSpPr>
        <p:spPr>
          <a:xfrm flipH="1">
            <a:off x="726059" y="517206"/>
            <a:ext cx="5207" cy="129226"/>
          </a:xfrm>
          <a:prstGeom prst="line">
            <a:avLst/>
          </a:prstGeom>
          <a:ln>
            <a:solidFill>
              <a:srgbClr val="000000"/>
            </a:solidFill>
          </a:ln>
        </p:spPr>
        <p:txBody>
          <a:bodyPr lIns="45719" rIns="45719"/>
          <a:lstStyle/>
          <a:p>
            <a:pPr/>
          </a:p>
        </p:txBody>
      </p:sp>
      <p:sp>
        <p:nvSpPr>
          <p:cNvPr id="244" name="Success…"/>
          <p:cNvSpPr/>
          <p:nvPr/>
        </p:nvSpPr>
        <p:spPr>
          <a:xfrm>
            <a:off x="1143000" y="1066800"/>
            <a:ext cx="1524000" cy="10628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solidFill>
                  <a:srgbClr val="99231A"/>
                </a:solidFill>
                <a:latin typeface="Times New Roman"/>
                <a:ea typeface="Times New Roman"/>
                <a:cs typeface="Times New Roman"/>
                <a:sym typeface="Times New Roman"/>
              </a:defRPr>
            </a:pPr>
            <a:r>
              <a:t>Success</a:t>
            </a:r>
          </a:p>
          <a:p>
            <a:pPr>
              <a:defRPr i="1" sz="1400">
                <a:latin typeface="Times New Roman"/>
                <a:ea typeface="Times New Roman"/>
                <a:cs typeface="Times New Roman"/>
                <a:sym typeface="Times New Roman"/>
              </a:defRPr>
            </a:pPr>
            <a:r>
              <a:t>How am I doing?</a:t>
            </a:r>
            <a:endParaRPr sz="1200"/>
          </a:p>
          <a:p>
            <a:pPr>
              <a:defRPr sz="1200">
                <a:latin typeface="Times New Roman"/>
                <a:ea typeface="Times New Roman"/>
                <a:cs typeface="Times New Roman"/>
                <a:sym typeface="Times New Roman"/>
              </a:defRPr>
            </a:pPr>
            <a:r>
              <a:t>Power</a:t>
            </a:r>
          </a:p>
          <a:p>
            <a:pPr>
              <a:defRPr sz="1200">
                <a:latin typeface="Times New Roman"/>
                <a:ea typeface="Times New Roman"/>
                <a:cs typeface="Times New Roman"/>
                <a:sym typeface="Times New Roman"/>
              </a:defRPr>
            </a:pPr>
            <a:r>
              <a:t>Position</a:t>
            </a:r>
          </a:p>
          <a:p>
            <a:pPr>
              <a:defRPr sz="1200">
                <a:latin typeface="Times New Roman"/>
                <a:ea typeface="Times New Roman"/>
                <a:cs typeface="Times New Roman"/>
                <a:sym typeface="Times New Roman"/>
              </a:defRPr>
            </a:pPr>
            <a:r>
              <a:t>Possession</a:t>
            </a:r>
          </a:p>
        </p:txBody>
      </p:sp>
      <p:sp>
        <p:nvSpPr>
          <p:cNvPr id="245" name="Superiority - Competition"/>
          <p:cNvSpPr/>
          <p:nvPr/>
        </p:nvSpPr>
        <p:spPr>
          <a:xfrm>
            <a:off x="990599" y="731837"/>
            <a:ext cx="3005139" cy="372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i="1" sz="2000">
                <a:latin typeface="Times New Roman"/>
                <a:ea typeface="Times New Roman"/>
                <a:cs typeface="Times New Roman"/>
                <a:sym typeface="Times New Roman"/>
              </a:defRPr>
            </a:pPr>
            <a:r>
              <a:t>Superiority </a:t>
            </a:r>
            <a:r>
              <a:rPr>
                <a:solidFill>
                  <a:srgbClr val="FF0000"/>
                </a:solidFill>
              </a:rPr>
              <a:t>-</a:t>
            </a:r>
            <a:r>
              <a:rPr i="0">
                <a:solidFill>
                  <a:srgbClr val="FF0000"/>
                </a:solidFill>
              </a:rPr>
              <a:t> Competition</a:t>
            </a:r>
          </a:p>
        </p:txBody>
      </p:sp>
      <p:sp>
        <p:nvSpPr>
          <p:cNvPr id="246" name="S…"/>
          <p:cNvSpPr/>
          <p:nvPr/>
        </p:nvSpPr>
        <p:spPr>
          <a:xfrm>
            <a:off x="669925" y="1393825"/>
            <a:ext cx="276992" cy="37414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solidFill>
                  <a:schemeClr val="accent2"/>
                </a:solidFill>
                <a:latin typeface="Times New Roman"/>
                <a:ea typeface="Times New Roman"/>
                <a:cs typeface="Times New Roman"/>
                <a:sym typeface="Times New Roman"/>
              </a:defRPr>
            </a:pPr>
            <a:r>
              <a:t>S</a:t>
            </a:r>
          </a:p>
          <a:p>
            <a:pPr>
              <a:defRPr sz="1400">
                <a:solidFill>
                  <a:schemeClr val="accent2"/>
                </a:solidFill>
                <a:latin typeface="Times New Roman"/>
                <a:ea typeface="Times New Roman"/>
                <a:cs typeface="Times New Roman"/>
                <a:sym typeface="Times New Roman"/>
              </a:defRPr>
            </a:pPr>
            <a:r>
              <a:t>E</a:t>
            </a:r>
          </a:p>
          <a:p>
            <a:pPr>
              <a:defRPr sz="1400">
                <a:solidFill>
                  <a:schemeClr val="accent2"/>
                </a:solidFill>
                <a:latin typeface="Times New Roman"/>
                <a:ea typeface="Times New Roman"/>
                <a:cs typeface="Times New Roman"/>
                <a:sym typeface="Times New Roman"/>
              </a:defRPr>
            </a:pPr>
            <a:r>
              <a:t>L</a:t>
            </a:r>
          </a:p>
          <a:p>
            <a:pPr>
              <a:defRPr sz="1400">
                <a:solidFill>
                  <a:schemeClr val="accent2"/>
                </a:solidFill>
                <a:latin typeface="Times New Roman"/>
                <a:ea typeface="Times New Roman"/>
                <a:cs typeface="Times New Roman"/>
                <a:sym typeface="Times New Roman"/>
              </a:defRPr>
            </a:pPr>
            <a:r>
              <a:t>F</a:t>
            </a:r>
          </a:p>
          <a:p>
            <a:pPr>
              <a:defRPr sz="1400">
                <a:solidFill>
                  <a:schemeClr val="accent2"/>
                </a:solidFill>
                <a:latin typeface="Times New Roman"/>
                <a:ea typeface="Times New Roman"/>
                <a:cs typeface="Times New Roman"/>
                <a:sym typeface="Times New Roman"/>
              </a:defRPr>
            </a:pPr>
          </a:p>
          <a:p>
            <a:pPr>
              <a:defRPr sz="1400">
                <a:solidFill>
                  <a:schemeClr val="accent2"/>
                </a:solidFill>
                <a:latin typeface="Times New Roman"/>
                <a:ea typeface="Times New Roman"/>
                <a:cs typeface="Times New Roman"/>
                <a:sym typeface="Times New Roman"/>
              </a:defRPr>
            </a:pPr>
            <a:r>
              <a:t>P</a:t>
            </a:r>
          </a:p>
          <a:p>
            <a:pPr>
              <a:defRPr sz="1400">
                <a:solidFill>
                  <a:schemeClr val="accent2"/>
                </a:solidFill>
                <a:latin typeface="Times New Roman"/>
                <a:ea typeface="Times New Roman"/>
                <a:cs typeface="Times New Roman"/>
                <a:sym typeface="Times New Roman"/>
              </a:defRPr>
            </a:pPr>
            <a:r>
              <a:t>R</a:t>
            </a:r>
          </a:p>
          <a:p>
            <a:pPr>
              <a:defRPr sz="1400">
                <a:solidFill>
                  <a:schemeClr val="accent2"/>
                </a:solidFill>
                <a:latin typeface="Times New Roman"/>
                <a:ea typeface="Times New Roman"/>
                <a:cs typeface="Times New Roman"/>
                <a:sym typeface="Times New Roman"/>
              </a:defRPr>
            </a:pPr>
            <a:r>
              <a:t>E</a:t>
            </a:r>
          </a:p>
          <a:p>
            <a:pPr>
              <a:defRPr sz="1400">
                <a:solidFill>
                  <a:schemeClr val="accent2"/>
                </a:solidFill>
                <a:latin typeface="Times New Roman"/>
                <a:ea typeface="Times New Roman"/>
                <a:cs typeface="Times New Roman"/>
                <a:sym typeface="Times New Roman"/>
              </a:defRPr>
            </a:pPr>
            <a:r>
              <a:t>O</a:t>
            </a:r>
          </a:p>
          <a:p>
            <a:pPr>
              <a:defRPr sz="1400">
                <a:solidFill>
                  <a:schemeClr val="accent2"/>
                </a:solidFill>
                <a:latin typeface="Times New Roman"/>
                <a:ea typeface="Times New Roman"/>
                <a:cs typeface="Times New Roman"/>
                <a:sym typeface="Times New Roman"/>
              </a:defRPr>
            </a:pPr>
            <a:r>
              <a:t>C</a:t>
            </a:r>
          </a:p>
          <a:p>
            <a:pPr>
              <a:defRPr sz="1400">
                <a:solidFill>
                  <a:schemeClr val="accent2"/>
                </a:solidFill>
                <a:latin typeface="Times New Roman"/>
                <a:ea typeface="Times New Roman"/>
                <a:cs typeface="Times New Roman"/>
                <a:sym typeface="Times New Roman"/>
              </a:defRPr>
            </a:pPr>
            <a:r>
              <a:t>C</a:t>
            </a:r>
          </a:p>
          <a:p>
            <a:pPr>
              <a:defRPr sz="1400">
                <a:solidFill>
                  <a:schemeClr val="accent2"/>
                </a:solidFill>
                <a:latin typeface="Times New Roman"/>
                <a:ea typeface="Times New Roman"/>
                <a:cs typeface="Times New Roman"/>
                <a:sym typeface="Times New Roman"/>
              </a:defRPr>
            </a:pPr>
            <a:r>
              <a:t>U</a:t>
            </a:r>
          </a:p>
          <a:p>
            <a:pPr>
              <a:defRPr sz="1400">
                <a:solidFill>
                  <a:schemeClr val="accent2"/>
                </a:solidFill>
                <a:latin typeface="Times New Roman"/>
                <a:ea typeface="Times New Roman"/>
                <a:cs typeface="Times New Roman"/>
                <a:sym typeface="Times New Roman"/>
              </a:defRPr>
            </a:pPr>
            <a:r>
              <a:t>P</a:t>
            </a:r>
          </a:p>
          <a:p>
            <a:pPr>
              <a:defRPr sz="1400">
                <a:solidFill>
                  <a:schemeClr val="accent2"/>
                </a:solidFill>
                <a:latin typeface="Times New Roman"/>
                <a:ea typeface="Times New Roman"/>
                <a:cs typeface="Times New Roman"/>
                <a:sym typeface="Times New Roman"/>
              </a:defRPr>
            </a:pPr>
            <a:r>
              <a:t>A</a:t>
            </a:r>
          </a:p>
          <a:p>
            <a:pPr>
              <a:defRPr sz="1400">
                <a:solidFill>
                  <a:schemeClr val="accent2"/>
                </a:solidFill>
                <a:latin typeface="Times New Roman"/>
                <a:ea typeface="Times New Roman"/>
                <a:cs typeface="Times New Roman"/>
                <a:sym typeface="Times New Roman"/>
              </a:defRPr>
            </a:pPr>
            <a:r>
              <a:t>T</a:t>
            </a:r>
          </a:p>
          <a:p>
            <a:pPr>
              <a:defRPr sz="1400">
                <a:solidFill>
                  <a:schemeClr val="accent2"/>
                </a:solidFill>
                <a:latin typeface="Times New Roman"/>
                <a:ea typeface="Times New Roman"/>
                <a:cs typeface="Times New Roman"/>
                <a:sym typeface="Times New Roman"/>
              </a:defRPr>
            </a:pPr>
            <a:r>
              <a:t>I</a:t>
            </a:r>
          </a:p>
          <a:p>
            <a:pPr>
              <a:defRPr sz="1400">
                <a:solidFill>
                  <a:schemeClr val="accent2"/>
                </a:solidFill>
                <a:latin typeface="Times New Roman"/>
                <a:ea typeface="Times New Roman"/>
                <a:cs typeface="Times New Roman"/>
                <a:sym typeface="Times New Roman"/>
              </a:defRPr>
            </a:pPr>
            <a:r>
              <a:t>O</a:t>
            </a:r>
          </a:p>
          <a:p>
            <a:pPr>
              <a:defRPr sz="1400">
                <a:solidFill>
                  <a:schemeClr val="accent2"/>
                </a:solidFill>
                <a:latin typeface="Times New Roman"/>
                <a:ea typeface="Times New Roman"/>
                <a:cs typeface="Times New Roman"/>
                <a:sym typeface="Times New Roman"/>
              </a:defRPr>
            </a:pPr>
            <a:r>
              <a:t>N</a:t>
            </a:r>
          </a:p>
        </p:txBody>
      </p:sp>
      <p:sp>
        <p:nvSpPr>
          <p:cNvPr id="247" name="Striving to Overcome Feeling Inferiority"/>
          <p:cNvSpPr/>
          <p:nvPr/>
        </p:nvSpPr>
        <p:spPr>
          <a:xfrm>
            <a:off x="2209800" y="304800"/>
            <a:ext cx="5903913"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333399"/>
                </a:solidFill>
              </a:defRPr>
            </a:lvl1pPr>
          </a:lstStyle>
          <a:p>
            <a:pPr/>
            <a:r>
              <a:t>Striving to Overcome Feeling Inferiority</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0" name="Circle"/>
          <p:cNvSpPr/>
          <p:nvPr/>
        </p:nvSpPr>
        <p:spPr>
          <a:xfrm>
            <a:off x="1295400" y="4876800"/>
            <a:ext cx="228600" cy="228600"/>
          </a:xfrm>
          <a:prstGeom prst="ellipse">
            <a:avLst/>
          </a:prstGeom>
          <a:solidFill>
            <a:srgbClr val="FFFFFF"/>
          </a:solidFill>
          <a:ln>
            <a:solidFill>
              <a:srgbClr val="000000"/>
            </a:solidFill>
          </a:ln>
        </p:spPr>
        <p:txBody>
          <a:bodyPr lIns="45719" rIns="45719" anchor="ctr"/>
          <a:lstStyle/>
          <a:p>
            <a:pPr>
              <a:defRPr sz="1800"/>
            </a:pPr>
          </a:p>
        </p:txBody>
      </p:sp>
      <p:sp>
        <p:nvSpPr>
          <p:cNvPr id="251" name="Line"/>
          <p:cNvSpPr/>
          <p:nvPr/>
        </p:nvSpPr>
        <p:spPr>
          <a:xfrm flipH="1">
            <a:off x="914399" y="1143000"/>
            <a:ext cx="1" cy="4267200"/>
          </a:xfrm>
          <a:prstGeom prst="line">
            <a:avLst/>
          </a:prstGeom>
          <a:ln w="38100">
            <a:solidFill>
              <a:srgbClr val="000000"/>
            </a:solidFill>
          </a:ln>
        </p:spPr>
        <p:txBody>
          <a:bodyPr lIns="45719" rIns="45719"/>
          <a:lstStyle/>
          <a:p>
            <a:pPr/>
          </a:p>
        </p:txBody>
      </p:sp>
      <p:sp>
        <p:nvSpPr>
          <p:cNvPr id="252" name="Line"/>
          <p:cNvSpPr/>
          <p:nvPr/>
        </p:nvSpPr>
        <p:spPr>
          <a:xfrm>
            <a:off x="762000" y="1143000"/>
            <a:ext cx="304800" cy="0"/>
          </a:xfrm>
          <a:prstGeom prst="line">
            <a:avLst/>
          </a:prstGeom>
          <a:ln w="38100">
            <a:solidFill>
              <a:srgbClr val="000000"/>
            </a:solidFill>
          </a:ln>
        </p:spPr>
        <p:txBody>
          <a:bodyPr lIns="45719" rIns="45719"/>
          <a:lstStyle/>
          <a:p>
            <a:pPr/>
          </a:p>
        </p:txBody>
      </p:sp>
      <p:sp>
        <p:nvSpPr>
          <p:cNvPr id="253" name="Line"/>
          <p:cNvSpPr/>
          <p:nvPr/>
        </p:nvSpPr>
        <p:spPr>
          <a:xfrm>
            <a:off x="762000" y="5410200"/>
            <a:ext cx="304800" cy="0"/>
          </a:xfrm>
          <a:prstGeom prst="line">
            <a:avLst/>
          </a:prstGeom>
          <a:ln w="38100">
            <a:solidFill>
              <a:srgbClr val="000000"/>
            </a:solidFill>
          </a:ln>
        </p:spPr>
        <p:txBody>
          <a:bodyPr lIns="45719" rIns="45719"/>
          <a:lstStyle/>
          <a:p>
            <a:pPr/>
          </a:p>
        </p:txBody>
      </p:sp>
      <p:sp>
        <p:nvSpPr>
          <p:cNvPr id="254" name="Line"/>
          <p:cNvSpPr/>
          <p:nvPr/>
        </p:nvSpPr>
        <p:spPr>
          <a:xfrm>
            <a:off x="1371600" y="5105400"/>
            <a:ext cx="0" cy="228600"/>
          </a:xfrm>
          <a:prstGeom prst="line">
            <a:avLst/>
          </a:prstGeom>
          <a:ln>
            <a:solidFill>
              <a:srgbClr val="000000"/>
            </a:solidFill>
          </a:ln>
        </p:spPr>
        <p:txBody>
          <a:bodyPr lIns="45719" rIns="45719"/>
          <a:lstStyle/>
          <a:p>
            <a:pPr/>
          </a:p>
        </p:txBody>
      </p:sp>
      <p:sp>
        <p:nvSpPr>
          <p:cNvPr id="255" name="Line"/>
          <p:cNvSpPr/>
          <p:nvPr/>
        </p:nvSpPr>
        <p:spPr>
          <a:xfrm flipH="1">
            <a:off x="1143000" y="5181599"/>
            <a:ext cx="228601" cy="76202"/>
          </a:xfrm>
          <a:prstGeom prst="line">
            <a:avLst/>
          </a:prstGeom>
          <a:ln>
            <a:solidFill>
              <a:srgbClr val="000000"/>
            </a:solidFill>
          </a:ln>
        </p:spPr>
        <p:txBody>
          <a:bodyPr lIns="45719" rIns="45719"/>
          <a:lstStyle/>
          <a:p>
            <a:pPr/>
          </a:p>
        </p:txBody>
      </p:sp>
      <p:sp>
        <p:nvSpPr>
          <p:cNvPr id="256" name="Line"/>
          <p:cNvSpPr/>
          <p:nvPr/>
        </p:nvSpPr>
        <p:spPr>
          <a:xfrm flipH="1" flipV="1">
            <a:off x="1371776" y="5363581"/>
            <a:ext cx="152992" cy="169858"/>
          </a:xfrm>
          <a:prstGeom prst="line">
            <a:avLst/>
          </a:prstGeom>
          <a:ln>
            <a:solidFill>
              <a:srgbClr val="000000"/>
            </a:solidFill>
          </a:ln>
        </p:spPr>
        <p:txBody>
          <a:bodyPr lIns="45719" rIns="45719"/>
          <a:lstStyle/>
          <a:p>
            <a:pPr/>
          </a:p>
        </p:txBody>
      </p:sp>
      <p:sp>
        <p:nvSpPr>
          <p:cNvPr id="257" name="Line"/>
          <p:cNvSpPr/>
          <p:nvPr/>
        </p:nvSpPr>
        <p:spPr>
          <a:xfrm flipH="1">
            <a:off x="1267717" y="5331074"/>
            <a:ext cx="107753" cy="216989"/>
          </a:xfrm>
          <a:prstGeom prst="line">
            <a:avLst/>
          </a:prstGeom>
          <a:ln>
            <a:solidFill>
              <a:srgbClr val="000000"/>
            </a:solidFill>
          </a:ln>
        </p:spPr>
        <p:txBody>
          <a:bodyPr lIns="45719" rIns="45719"/>
          <a:lstStyle/>
          <a:p>
            <a:pPr/>
          </a:p>
        </p:txBody>
      </p:sp>
      <p:sp>
        <p:nvSpPr>
          <p:cNvPr id="258" name="Line"/>
          <p:cNvSpPr/>
          <p:nvPr/>
        </p:nvSpPr>
        <p:spPr>
          <a:xfrm>
            <a:off x="1366911" y="5135204"/>
            <a:ext cx="214166" cy="149942"/>
          </a:xfrm>
          <a:prstGeom prst="line">
            <a:avLst/>
          </a:prstGeom>
          <a:ln>
            <a:solidFill>
              <a:srgbClr val="000000"/>
            </a:solidFill>
          </a:ln>
        </p:spPr>
        <p:txBody>
          <a:bodyPr lIns="45719" rIns="45719"/>
          <a:lstStyle/>
          <a:p>
            <a:pPr/>
          </a:p>
        </p:txBody>
      </p:sp>
      <p:sp>
        <p:nvSpPr>
          <p:cNvPr id="259" name="Circle"/>
          <p:cNvSpPr/>
          <p:nvPr/>
        </p:nvSpPr>
        <p:spPr>
          <a:xfrm>
            <a:off x="2286000" y="4267200"/>
            <a:ext cx="304800" cy="304800"/>
          </a:xfrm>
          <a:prstGeom prst="ellipse">
            <a:avLst/>
          </a:prstGeom>
          <a:solidFill>
            <a:srgbClr val="FFFFFF"/>
          </a:solidFill>
          <a:ln>
            <a:solidFill>
              <a:srgbClr val="000000"/>
            </a:solidFill>
          </a:ln>
        </p:spPr>
        <p:txBody>
          <a:bodyPr lIns="45719" rIns="45719" anchor="ctr"/>
          <a:lstStyle/>
          <a:p>
            <a:pPr>
              <a:defRPr sz="1800"/>
            </a:pPr>
          </a:p>
        </p:txBody>
      </p:sp>
      <p:sp>
        <p:nvSpPr>
          <p:cNvPr id="260" name="Line"/>
          <p:cNvSpPr/>
          <p:nvPr/>
        </p:nvSpPr>
        <p:spPr>
          <a:xfrm>
            <a:off x="2438400" y="4572000"/>
            <a:ext cx="0" cy="457200"/>
          </a:xfrm>
          <a:prstGeom prst="line">
            <a:avLst/>
          </a:prstGeom>
          <a:ln>
            <a:solidFill>
              <a:srgbClr val="000000"/>
            </a:solidFill>
          </a:ln>
        </p:spPr>
        <p:txBody>
          <a:bodyPr lIns="45719" rIns="45719"/>
          <a:lstStyle/>
          <a:p>
            <a:pPr/>
          </a:p>
        </p:txBody>
      </p:sp>
      <p:sp>
        <p:nvSpPr>
          <p:cNvPr id="261" name="Line"/>
          <p:cNvSpPr/>
          <p:nvPr/>
        </p:nvSpPr>
        <p:spPr>
          <a:xfrm>
            <a:off x="3124200" y="4267200"/>
            <a:ext cx="0" cy="609600"/>
          </a:xfrm>
          <a:prstGeom prst="line">
            <a:avLst/>
          </a:prstGeom>
          <a:ln>
            <a:solidFill>
              <a:srgbClr val="000000"/>
            </a:solidFill>
          </a:ln>
        </p:spPr>
        <p:txBody>
          <a:bodyPr lIns="45719" rIns="45719"/>
          <a:lstStyle/>
          <a:p>
            <a:pPr/>
          </a:p>
        </p:txBody>
      </p:sp>
      <p:sp>
        <p:nvSpPr>
          <p:cNvPr id="262" name="Circle"/>
          <p:cNvSpPr/>
          <p:nvPr/>
        </p:nvSpPr>
        <p:spPr>
          <a:xfrm>
            <a:off x="2971800" y="3962400"/>
            <a:ext cx="304800" cy="304800"/>
          </a:xfrm>
          <a:prstGeom prst="ellipse">
            <a:avLst/>
          </a:prstGeom>
          <a:solidFill>
            <a:srgbClr val="FFFFFF"/>
          </a:solidFill>
          <a:ln>
            <a:solidFill>
              <a:srgbClr val="000000"/>
            </a:solidFill>
          </a:ln>
        </p:spPr>
        <p:txBody>
          <a:bodyPr lIns="45719" rIns="45719" anchor="ctr"/>
          <a:lstStyle/>
          <a:p>
            <a:pPr>
              <a:defRPr sz="1800"/>
            </a:pPr>
          </a:p>
        </p:txBody>
      </p:sp>
      <p:sp>
        <p:nvSpPr>
          <p:cNvPr id="263" name="Line"/>
          <p:cNvSpPr/>
          <p:nvPr/>
        </p:nvSpPr>
        <p:spPr>
          <a:xfrm flipH="1">
            <a:off x="2133600" y="4724399"/>
            <a:ext cx="304800" cy="228602"/>
          </a:xfrm>
          <a:prstGeom prst="line">
            <a:avLst/>
          </a:prstGeom>
          <a:ln>
            <a:solidFill>
              <a:srgbClr val="000000"/>
            </a:solidFill>
          </a:ln>
        </p:spPr>
        <p:txBody>
          <a:bodyPr lIns="45719" rIns="45719"/>
          <a:lstStyle/>
          <a:p>
            <a:pPr/>
          </a:p>
        </p:txBody>
      </p:sp>
      <p:sp>
        <p:nvSpPr>
          <p:cNvPr id="264" name="Line"/>
          <p:cNvSpPr/>
          <p:nvPr/>
        </p:nvSpPr>
        <p:spPr>
          <a:xfrm flipH="1" flipV="1">
            <a:off x="2432186" y="4738358"/>
            <a:ext cx="317228" cy="124484"/>
          </a:xfrm>
          <a:prstGeom prst="line">
            <a:avLst/>
          </a:prstGeom>
          <a:ln>
            <a:solidFill>
              <a:srgbClr val="000000"/>
            </a:solidFill>
          </a:ln>
        </p:spPr>
        <p:txBody>
          <a:bodyPr lIns="45719" rIns="45719"/>
          <a:lstStyle/>
          <a:p>
            <a:pPr/>
          </a:p>
        </p:txBody>
      </p:sp>
      <p:sp>
        <p:nvSpPr>
          <p:cNvPr id="265" name="Line"/>
          <p:cNvSpPr/>
          <p:nvPr/>
        </p:nvSpPr>
        <p:spPr>
          <a:xfrm flipH="1">
            <a:off x="2172155" y="5010478"/>
            <a:ext cx="284841" cy="494644"/>
          </a:xfrm>
          <a:prstGeom prst="line">
            <a:avLst/>
          </a:prstGeom>
          <a:ln>
            <a:solidFill>
              <a:srgbClr val="000000"/>
            </a:solidFill>
          </a:ln>
        </p:spPr>
        <p:txBody>
          <a:bodyPr lIns="45719" rIns="45719"/>
          <a:lstStyle/>
          <a:p>
            <a:pPr/>
          </a:p>
        </p:txBody>
      </p:sp>
      <p:sp>
        <p:nvSpPr>
          <p:cNvPr id="266" name="Line"/>
          <p:cNvSpPr/>
          <p:nvPr/>
        </p:nvSpPr>
        <p:spPr>
          <a:xfrm flipH="1">
            <a:off x="2743199" y="4495800"/>
            <a:ext cx="381001" cy="304800"/>
          </a:xfrm>
          <a:prstGeom prst="line">
            <a:avLst/>
          </a:prstGeom>
          <a:ln>
            <a:solidFill>
              <a:srgbClr val="000000"/>
            </a:solidFill>
          </a:ln>
        </p:spPr>
        <p:txBody>
          <a:bodyPr lIns="45719" rIns="45719"/>
          <a:lstStyle/>
          <a:p>
            <a:pPr/>
          </a:p>
        </p:txBody>
      </p:sp>
      <p:sp>
        <p:nvSpPr>
          <p:cNvPr id="267" name="Line"/>
          <p:cNvSpPr/>
          <p:nvPr/>
        </p:nvSpPr>
        <p:spPr>
          <a:xfrm flipH="1">
            <a:off x="2819400" y="4876799"/>
            <a:ext cx="304801" cy="609602"/>
          </a:xfrm>
          <a:prstGeom prst="line">
            <a:avLst/>
          </a:prstGeom>
          <a:ln>
            <a:solidFill>
              <a:srgbClr val="000000"/>
            </a:solidFill>
          </a:ln>
        </p:spPr>
        <p:txBody>
          <a:bodyPr lIns="45719" rIns="45719"/>
          <a:lstStyle/>
          <a:p>
            <a:pPr/>
          </a:p>
        </p:txBody>
      </p:sp>
      <p:sp>
        <p:nvSpPr>
          <p:cNvPr id="268" name="Line"/>
          <p:cNvSpPr/>
          <p:nvPr/>
        </p:nvSpPr>
        <p:spPr>
          <a:xfrm flipH="1" flipV="1">
            <a:off x="3124199" y="4495800"/>
            <a:ext cx="381001" cy="304800"/>
          </a:xfrm>
          <a:prstGeom prst="line">
            <a:avLst/>
          </a:prstGeom>
          <a:ln>
            <a:solidFill>
              <a:srgbClr val="000000"/>
            </a:solidFill>
          </a:ln>
        </p:spPr>
        <p:txBody>
          <a:bodyPr lIns="45719" rIns="45719"/>
          <a:lstStyle/>
          <a:p>
            <a:pPr/>
          </a:p>
        </p:txBody>
      </p:sp>
      <p:sp>
        <p:nvSpPr>
          <p:cNvPr id="269" name="Line"/>
          <p:cNvSpPr/>
          <p:nvPr/>
        </p:nvSpPr>
        <p:spPr>
          <a:xfrm flipH="1" flipV="1">
            <a:off x="3124199" y="4876799"/>
            <a:ext cx="228601" cy="609602"/>
          </a:xfrm>
          <a:prstGeom prst="line">
            <a:avLst/>
          </a:prstGeom>
          <a:ln>
            <a:solidFill>
              <a:srgbClr val="000000"/>
            </a:solidFill>
          </a:ln>
        </p:spPr>
        <p:txBody>
          <a:bodyPr lIns="45719" rIns="45719"/>
          <a:lstStyle/>
          <a:p>
            <a:pPr/>
          </a:p>
        </p:txBody>
      </p:sp>
      <p:sp>
        <p:nvSpPr>
          <p:cNvPr id="270" name="Circle"/>
          <p:cNvSpPr/>
          <p:nvPr/>
        </p:nvSpPr>
        <p:spPr>
          <a:xfrm>
            <a:off x="3657600" y="3429000"/>
            <a:ext cx="381000" cy="381000"/>
          </a:xfrm>
          <a:prstGeom prst="ellipse">
            <a:avLst/>
          </a:prstGeom>
          <a:solidFill>
            <a:srgbClr val="FFFFFF"/>
          </a:solidFill>
          <a:ln>
            <a:solidFill>
              <a:srgbClr val="000000"/>
            </a:solidFill>
          </a:ln>
        </p:spPr>
        <p:txBody>
          <a:bodyPr lIns="45719" rIns="45719" anchor="ctr"/>
          <a:lstStyle/>
          <a:p>
            <a:pPr>
              <a:defRPr sz="1800"/>
            </a:pPr>
          </a:p>
        </p:txBody>
      </p:sp>
      <p:sp>
        <p:nvSpPr>
          <p:cNvPr id="271" name="Line"/>
          <p:cNvSpPr/>
          <p:nvPr/>
        </p:nvSpPr>
        <p:spPr>
          <a:xfrm>
            <a:off x="3810000" y="3810000"/>
            <a:ext cx="0" cy="762000"/>
          </a:xfrm>
          <a:prstGeom prst="line">
            <a:avLst/>
          </a:prstGeom>
          <a:ln>
            <a:solidFill>
              <a:srgbClr val="000000"/>
            </a:solidFill>
          </a:ln>
        </p:spPr>
        <p:txBody>
          <a:bodyPr lIns="45719" rIns="45719"/>
          <a:lstStyle/>
          <a:p>
            <a:pPr/>
          </a:p>
        </p:txBody>
      </p:sp>
      <p:sp>
        <p:nvSpPr>
          <p:cNvPr id="272" name="Line"/>
          <p:cNvSpPr/>
          <p:nvPr/>
        </p:nvSpPr>
        <p:spPr>
          <a:xfrm flipH="1">
            <a:off x="3429000" y="3962400"/>
            <a:ext cx="381001" cy="381000"/>
          </a:xfrm>
          <a:prstGeom prst="line">
            <a:avLst/>
          </a:prstGeom>
          <a:ln>
            <a:solidFill>
              <a:srgbClr val="000000"/>
            </a:solidFill>
          </a:ln>
        </p:spPr>
        <p:txBody>
          <a:bodyPr lIns="45719" rIns="45719"/>
          <a:lstStyle/>
          <a:p>
            <a:pPr/>
          </a:p>
        </p:txBody>
      </p:sp>
      <p:sp>
        <p:nvSpPr>
          <p:cNvPr id="273" name="Line"/>
          <p:cNvSpPr/>
          <p:nvPr/>
        </p:nvSpPr>
        <p:spPr>
          <a:xfrm flipH="1" flipV="1">
            <a:off x="3810000" y="3962400"/>
            <a:ext cx="381001" cy="381000"/>
          </a:xfrm>
          <a:prstGeom prst="line">
            <a:avLst/>
          </a:prstGeom>
          <a:ln>
            <a:solidFill>
              <a:srgbClr val="000000"/>
            </a:solidFill>
          </a:ln>
        </p:spPr>
        <p:txBody>
          <a:bodyPr lIns="45719" rIns="45719"/>
          <a:lstStyle/>
          <a:p>
            <a:pPr/>
          </a:p>
        </p:txBody>
      </p:sp>
      <p:sp>
        <p:nvSpPr>
          <p:cNvPr id="274" name="Line"/>
          <p:cNvSpPr/>
          <p:nvPr/>
        </p:nvSpPr>
        <p:spPr>
          <a:xfrm flipH="1">
            <a:off x="3505199" y="4572000"/>
            <a:ext cx="304801" cy="838200"/>
          </a:xfrm>
          <a:prstGeom prst="line">
            <a:avLst/>
          </a:prstGeom>
          <a:ln>
            <a:solidFill>
              <a:srgbClr val="000000"/>
            </a:solidFill>
          </a:ln>
        </p:spPr>
        <p:txBody>
          <a:bodyPr lIns="45719" rIns="45719"/>
          <a:lstStyle/>
          <a:p>
            <a:pPr/>
          </a:p>
        </p:txBody>
      </p:sp>
      <p:sp>
        <p:nvSpPr>
          <p:cNvPr id="275" name="Line"/>
          <p:cNvSpPr/>
          <p:nvPr/>
        </p:nvSpPr>
        <p:spPr>
          <a:xfrm>
            <a:off x="3809999" y="4572000"/>
            <a:ext cx="228602" cy="838200"/>
          </a:xfrm>
          <a:prstGeom prst="line">
            <a:avLst/>
          </a:prstGeom>
          <a:ln>
            <a:solidFill>
              <a:srgbClr val="000000"/>
            </a:solidFill>
          </a:ln>
        </p:spPr>
        <p:txBody>
          <a:bodyPr lIns="45719" rIns="45719"/>
          <a:lstStyle/>
          <a:p>
            <a:pPr/>
          </a:p>
        </p:txBody>
      </p:sp>
      <p:sp>
        <p:nvSpPr>
          <p:cNvPr id="276" name="Inferiority"/>
          <p:cNvSpPr/>
          <p:nvPr/>
        </p:nvSpPr>
        <p:spPr>
          <a:xfrm>
            <a:off x="990600" y="5410200"/>
            <a:ext cx="16002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2000">
                <a:latin typeface="Times New Roman"/>
                <a:ea typeface="Times New Roman"/>
                <a:cs typeface="Times New Roman"/>
                <a:sym typeface="Times New Roman"/>
              </a:defRPr>
            </a:lvl1pPr>
          </a:lstStyle>
          <a:p>
            <a:pPr/>
            <a:r>
              <a:t>Inferiority</a:t>
            </a:r>
          </a:p>
        </p:txBody>
      </p:sp>
      <p:sp>
        <p:nvSpPr>
          <p:cNvPr id="277" name="Circle"/>
          <p:cNvSpPr/>
          <p:nvPr/>
        </p:nvSpPr>
        <p:spPr>
          <a:xfrm>
            <a:off x="4495800" y="3200400"/>
            <a:ext cx="457200" cy="457200"/>
          </a:xfrm>
          <a:prstGeom prst="ellipse">
            <a:avLst/>
          </a:prstGeom>
          <a:solidFill>
            <a:srgbClr val="FFFFFF"/>
          </a:solidFill>
          <a:ln>
            <a:solidFill>
              <a:srgbClr val="000000"/>
            </a:solidFill>
          </a:ln>
        </p:spPr>
        <p:txBody>
          <a:bodyPr lIns="45719" rIns="45719" anchor="ctr"/>
          <a:lstStyle/>
          <a:p>
            <a:pPr>
              <a:defRPr sz="1800"/>
            </a:pPr>
          </a:p>
        </p:txBody>
      </p:sp>
      <p:sp>
        <p:nvSpPr>
          <p:cNvPr id="278" name="Line"/>
          <p:cNvSpPr/>
          <p:nvPr/>
        </p:nvSpPr>
        <p:spPr>
          <a:xfrm>
            <a:off x="4724400" y="3657600"/>
            <a:ext cx="0" cy="838200"/>
          </a:xfrm>
          <a:prstGeom prst="line">
            <a:avLst/>
          </a:prstGeom>
          <a:ln>
            <a:solidFill>
              <a:srgbClr val="000000"/>
            </a:solidFill>
          </a:ln>
        </p:spPr>
        <p:txBody>
          <a:bodyPr lIns="45719" rIns="45719"/>
          <a:lstStyle/>
          <a:p>
            <a:pPr/>
          </a:p>
        </p:txBody>
      </p:sp>
      <p:sp>
        <p:nvSpPr>
          <p:cNvPr id="279" name="Line"/>
          <p:cNvSpPr/>
          <p:nvPr/>
        </p:nvSpPr>
        <p:spPr>
          <a:xfrm flipH="1">
            <a:off x="4267200" y="3809999"/>
            <a:ext cx="457201" cy="533402"/>
          </a:xfrm>
          <a:prstGeom prst="line">
            <a:avLst/>
          </a:prstGeom>
          <a:ln>
            <a:solidFill>
              <a:srgbClr val="000000"/>
            </a:solidFill>
          </a:ln>
        </p:spPr>
        <p:txBody>
          <a:bodyPr lIns="45719" rIns="45719"/>
          <a:lstStyle/>
          <a:p>
            <a:pPr/>
          </a:p>
        </p:txBody>
      </p:sp>
      <p:sp>
        <p:nvSpPr>
          <p:cNvPr id="280" name="Line"/>
          <p:cNvSpPr/>
          <p:nvPr/>
        </p:nvSpPr>
        <p:spPr>
          <a:xfrm>
            <a:off x="4724400" y="3809999"/>
            <a:ext cx="457201" cy="533402"/>
          </a:xfrm>
          <a:prstGeom prst="line">
            <a:avLst/>
          </a:prstGeom>
          <a:ln>
            <a:solidFill>
              <a:srgbClr val="000000"/>
            </a:solidFill>
          </a:ln>
        </p:spPr>
        <p:txBody>
          <a:bodyPr lIns="45719" rIns="45719"/>
          <a:lstStyle/>
          <a:p>
            <a:pPr/>
          </a:p>
        </p:txBody>
      </p:sp>
      <p:sp>
        <p:nvSpPr>
          <p:cNvPr id="281" name="Line"/>
          <p:cNvSpPr/>
          <p:nvPr/>
        </p:nvSpPr>
        <p:spPr>
          <a:xfrm flipH="1">
            <a:off x="4343400" y="4495799"/>
            <a:ext cx="381001" cy="990602"/>
          </a:xfrm>
          <a:prstGeom prst="line">
            <a:avLst/>
          </a:prstGeom>
          <a:ln>
            <a:solidFill>
              <a:srgbClr val="000000"/>
            </a:solidFill>
          </a:ln>
        </p:spPr>
        <p:txBody>
          <a:bodyPr lIns="45719" rIns="45719"/>
          <a:lstStyle/>
          <a:p>
            <a:pPr/>
          </a:p>
        </p:txBody>
      </p:sp>
      <p:sp>
        <p:nvSpPr>
          <p:cNvPr id="282" name="Line"/>
          <p:cNvSpPr/>
          <p:nvPr/>
        </p:nvSpPr>
        <p:spPr>
          <a:xfrm>
            <a:off x="4724399" y="4495800"/>
            <a:ext cx="457202" cy="990600"/>
          </a:xfrm>
          <a:prstGeom prst="line">
            <a:avLst/>
          </a:prstGeom>
          <a:ln>
            <a:solidFill>
              <a:srgbClr val="000000"/>
            </a:solidFill>
          </a:ln>
        </p:spPr>
        <p:txBody>
          <a:bodyPr lIns="45719" rIns="45719"/>
          <a:lstStyle/>
          <a:p>
            <a:pPr/>
          </a:p>
        </p:txBody>
      </p:sp>
      <p:sp>
        <p:nvSpPr>
          <p:cNvPr id="283" name="Failure…"/>
          <p:cNvSpPr/>
          <p:nvPr/>
        </p:nvSpPr>
        <p:spPr>
          <a:xfrm>
            <a:off x="1143000" y="5767387"/>
            <a:ext cx="938099" cy="105016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solidFill>
                  <a:srgbClr val="99231A"/>
                </a:solidFill>
                <a:latin typeface="Times New Roman"/>
                <a:ea typeface="Times New Roman"/>
                <a:cs typeface="Times New Roman"/>
                <a:sym typeface="Times New Roman"/>
              </a:defRPr>
            </a:pPr>
            <a:r>
              <a:t>Failure</a:t>
            </a:r>
            <a:endParaRPr sz="1200"/>
          </a:p>
          <a:p>
            <a:pPr>
              <a:defRPr sz="1200">
                <a:latin typeface="Times New Roman"/>
                <a:ea typeface="Times New Roman"/>
                <a:cs typeface="Times New Roman"/>
                <a:sym typeface="Times New Roman"/>
              </a:defRPr>
            </a:pPr>
            <a:r>
              <a:t>Complaining</a:t>
            </a:r>
          </a:p>
          <a:p>
            <a:pPr>
              <a:defRPr sz="1200">
                <a:latin typeface="Times New Roman"/>
                <a:ea typeface="Times New Roman"/>
                <a:cs typeface="Times New Roman"/>
                <a:sym typeface="Times New Roman"/>
              </a:defRPr>
            </a:pPr>
            <a:r>
              <a:t>Blaming</a:t>
            </a:r>
          </a:p>
          <a:p>
            <a:pPr>
              <a:defRPr sz="1200">
                <a:latin typeface="Times New Roman"/>
                <a:ea typeface="Times New Roman"/>
                <a:cs typeface="Times New Roman"/>
                <a:sym typeface="Times New Roman"/>
              </a:defRPr>
            </a:pPr>
            <a:r>
              <a:t>Fears</a:t>
            </a:r>
          </a:p>
          <a:p>
            <a:pPr>
              <a:defRPr sz="1200">
                <a:latin typeface="Times New Roman"/>
                <a:ea typeface="Times New Roman"/>
                <a:cs typeface="Times New Roman"/>
                <a:sym typeface="Times New Roman"/>
              </a:defRPr>
            </a:pPr>
            <a:r>
              <a:t>Excuses</a:t>
            </a:r>
          </a:p>
        </p:txBody>
      </p:sp>
      <p:sp>
        <p:nvSpPr>
          <p:cNvPr id="284" name="Circle"/>
          <p:cNvSpPr/>
          <p:nvPr/>
        </p:nvSpPr>
        <p:spPr>
          <a:xfrm>
            <a:off x="685800" y="304800"/>
            <a:ext cx="228600" cy="228600"/>
          </a:xfrm>
          <a:prstGeom prst="ellipse">
            <a:avLst/>
          </a:prstGeom>
          <a:solidFill>
            <a:srgbClr val="FFFFFF"/>
          </a:solidFill>
          <a:ln>
            <a:solidFill>
              <a:srgbClr val="000000"/>
            </a:solidFill>
          </a:ln>
        </p:spPr>
        <p:txBody>
          <a:bodyPr lIns="45719" rIns="45719" anchor="ctr"/>
          <a:lstStyle/>
          <a:p>
            <a:pPr>
              <a:defRPr sz="1800"/>
            </a:pPr>
          </a:p>
        </p:txBody>
      </p:sp>
      <p:sp>
        <p:nvSpPr>
          <p:cNvPr id="285" name="Line"/>
          <p:cNvSpPr/>
          <p:nvPr/>
        </p:nvSpPr>
        <p:spPr>
          <a:xfrm flipH="1" flipV="1">
            <a:off x="695294" y="664469"/>
            <a:ext cx="209612" cy="118862"/>
          </a:xfrm>
          <a:prstGeom prst="line">
            <a:avLst/>
          </a:prstGeom>
          <a:ln>
            <a:solidFill>
              <a:srgbClr val="000000"/>
            </a:solidFill>
          </a:ln>
        </p:spPr>
        <p:txBody>
          <a:bodyPr lIns="45719" rIns="45719"/>
          <a:lstStyle/>
          <a:p>
            <a:pPr/>
          </a:p>
        </p:txBody>
      </p:sp>
      <p:sp>
        <p:nvSpPr>
          <p:cNvPr id="286" name="Line"/>
          <p:cNvSpPr/>
          <p:nvPr/>
        </p:nvSpPr>
        <p:spPr>
          <a:xfrm flipH="1" flipV="1">
            <a:off x="736081" y="879151"/>
            <a:ext cx="203284" cy="231356"/>
          </a:xfrm>
          <a:prstGeom prst="line">
            <a:avLst/>
          </a:prstGeom>
          <a:ln>
            <a:solidFill>
              <a:srgbClr val="000000"/>
            </a:solidFill>
          </a:ln>
        </p:spPr>
        <p:txBody>
          <a:bodyPr lIns="45719" rIns="45719"/>
          <a:lstStyle/>
          <a:p>
            <a:pPr/>
          </a:p>
        </p:txBody>
      </p:sp>
      <p:sp>
        <p:nvSpPr>
          <p:cNvPr id="287" name="Line"/>
          <p:cNvSpPr/>
          <p:nvPr/>
        </p:nvSpPr>
        <p:spPr>
          <a:xfrm flipH="1" flipV="1">
            <a:off x="2456231" y="5051772"/>
            <a:ext cx="243738" cy="415231"/>
          </a:xfrm>
          <a:prstGeom prst="line">
            <a:avLst/>
          </a:prstGeom>
          <a:ln>
            <a:solidFill>
              <a:srgbClr val="000000"/>
            </a:solidFill>
          </a:ln>
        </p:spPr>
        <p:txBody>
          <a:bodyPr lIns="45719" rIns="45719"/>
          <a:lstStyle/>
          <a:p>
            <a:pPr/>
          </a:p>
        </p:txBody>
      </p:sp>
      <p:sp>
        <p:nvSpPr>
          <p:cNvPr id="288" name="Triangle"/>
          <p:cNvSpPr/>
          <p:nvPr/>
        </p:nvSpPr>
        <p:spPr>
          <a:xfrm rot="1581075">
            <a:off x="381000" y="533400"/>
            <a:ext cx="457200" cy="45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61" y="0"/>
                </a:moveTo>
                <a:lnTo>
                  <a:pt x="0" y="21600"/>
                </a:lnTo>
                <a:lnTo>
                  <a:pt x="21600" y="21600"/>
                </a:lnTo>
                <a:close/>
              </a:path>
            </a:pathLst>
          </a:custGeom>
          <a:solidFill>
            <a:srgbClr val="FF0000"/>
          </a:solidFill>
          <a:ln>
            <a:solidFill>
              <a:srgbClr val="000000"/>
            </a:solidFill>
          </a:ln>
        </p:spPr>
        <p:txBody>
          <a:bodyPr lIns="45719" rIns="45719" anchor="ctr"/>
          <a:lstStyle/>
          <a:p>
            <a:pPr>
              <a:defRPr sz="1800"/>
            </a:pPr>
          </a:p>
        </p:txBody>
      </p:sp>
      <p:grpSp>
        <p:nvGrpSpPr>
          <p:cNvPr id="291" name="Group"/>
          <p:cNvGrpSpPr/>
          <p:nvPr/>
        </p:nvGrpSpPr>
        <p:grpSpPr>
          <a:xfrm>
            <a:off x="990600" y="4343400"/>
            <a:ext cx="914400" cy="457200"/>
            <a:chOff x="0" y="0"/>
            <a:chExt cx="914400" cy="457200"/>
          </a:xfrm>
        </p:grpSpPr>
        <p:sp>
          <p:nvSpPr>
            <p:cNvPr id="289" name="Oval"/>
            <p:cNvSpPr/>
            <p:nvPr/>
          </p:nvSpPr>
          <p:spPr>
            <a:xfrm>
              <a:off x="0" y="0"/>
              <a:ext cx="914400" cy="457200"/>
            </a:xfrm>
            <a:prstGeom prst="ellipse">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lgn="ctr">
                <a:defRPr sz="1200">
                  <a:latin typeface="Times"/>
                  <a:ea typeface="Times"/>
                  <a:cs typeface="Times"/>
                  <a:sym typeface="Times"/>
                </a:defRPr>
              </a:pPr>
            </a:p>
          </p:txBody>
        </p:sp>
        <p:sp>
          <p:nvSpPr>
            <p:cNvPr id="290" name="I’m little"/>
            <p:cNvSpPr/>
            <p:nvPr/>
          </p:nvSpPr>
          <p:spPr>
            <a:xfrm>
              <a:off x="136383" y="90867"/>
              <a:ext cx="641634" cy="2754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200">
                  <a:latin typeface="Times New Roman"/>
                  <a:ea typeface="Times New Roman"/>
                  <a:cs typeface="Times New Roman"/>
                  <a:sym typeface="Times New Roman"/>
                </a:defRPr>
              </a:lvl1pPr>
            </a:lstStyle>
            <a:p>
              <a:pPr/>
              <a:r>
                <a:t>I’m little</a:t>
              </a:r>
            </a:p>
          </p:txBody>
        </p:sp>
      </p:grpSp>
      <p:grpSp>
        <p:nvGrpSpPr>
          <p:cNvPr id="294" name="Group"/>
          <p:cNvGrpSpPr/>
          <p:nvPr/>
        </p:nvGrpSpPr>
        <p:grpSpPr>
          <a:xfrm>
            <a:off x="1066800" y="228600"/>
            <a:ext cx="1219200" cy="533400"/>
            <a:chOff x="0" y="0"/>
            <a:chExt cx="1219200" cy="533400"/>
          </a:xfrm>
        </p:grpSpPr>
        <p:sp>
          <p:nvSpPr>
            <p:cNvPr id="292" name="Oval"/>
            <p:cNvSpPr/>
            <p:nvPr/>
          </p:nvSpPr>
          <p:spPr>
            <a:xfrm>
              <a:off x="0" y="0"/>
              <a:ext cx="1219200" cy="533400"/>
            </a:xfrm>
            <a:prstGeom prst="ellipse">
              <a:avLst/>
            </a:prstGeom>
            <a:solidFill>
              <a:srgbClr val="FFFFFF"/>
            </a:solidFill>
            <a:ln w="9525" cap="flat">
              <a:solidFill>
                <a:srgbClr val="000000"/>
              </a:solidFill>
              <a:prstDash val="solid"/>
              <a:round/>
            </a:ln>
            <a:effectLst/>
          </p:spPr>
          <p:txBody>
            <a:bodyPr wrap="square" lIns="45719" tIns="45719" rIns="45719" bIns="45719" numCol="1" anchor="ctr">
              <a:noAutofit/>
            </a:bodyPr>
            <a:lstStyle/>
            <a:p>
              <a:pPr algn="ctr">
                <a:defRPr sz="1200">
                  <a:latin typeface="Times"/>
                  <a:ea typeface="Times"/>
                  <a:cs typeface="Times"/>
                  <a:sym typeface="Times"/>
                </a:defRPr>
              </a:pPr>
            </a:p>
          </p:txBody>
        </p:sp>
        <p:sp>
          <p:nvSpPr>
            <p:cNvPr id="293" name="SUPERWOMAN"/>
            <p:cNvSpPr/>
            <p:nvPr/>
          </p:nvSpPr>
          <p:spPr>
            <a:xfrm>
              <a:off x="19813" y="128967"/>
              <a:ext cx="1179574" cy="2754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200">
                  <a:latin typeface="Times New Roman"/>
                  <a:ea typeface="Times New Roman"/>
                  <a:cs typeface="Times New Roman"/>
                  <a:sym typeface="Times New Roman"/>
                </a:defRPr>
              </a:lvl1pPr>
            </a:lstStyle>
            <a:p>
              <a:pPr/>
              <a:r>
                <a:t>SUPERWOMAN</a:t>
              </a:r>
            </a:p>
          </p:txBody>
        </p:sp>
      </p:grpSp>
      <p:sp>
        <p:nvSpPr>
          <p:cNvPr id="295" name="Line"/>
          <p:cNvSpPr/>
          <p:nvPr/>
        </p:nvSpPr>
        <p:spPr>
          <a:xfrm flipH="1">
            <a:off x="475361" y="1020573"/>
            <a:ext cx="116078" cy="98804"/>
          </a:xfrm>
          <a:prstGeom prst="line">
            <a:avLst/>
          </a:prstGeom>
          <a:ln>
            <a:solidFill>
              <a:srgbClr val="000000"/>
            </a:solidFill>
          </a:ln>
        </p:spPr>
        <p:txBody>
          <a:bodyPr lIns="45719" rIns="45719"/>
          <a:lstStyle/>
          <a:p>
            <a:pPr/>
          </a:p>
        </p:txBody>
      </p:sp>
      <p:sp>
        <p:nvSpPr>
          <p:cNvPr id="296" name="Line"/>
          <p:cNvSpPr/>
          <p:nvPr/>
        </p:nvSpPr>
        <p:spPr>
          <a:xfrm flipH="1">
            <a:off x="726059" y="517206"/>
            <a:ext cx="5207" cy="129226"/>
          </a:xfrm>
          <a:prstGeom prst="line">
            <a:avLst/>
          </a:prstGeom>
          <a:ln>
            <a:solidFill>
              <a:srgbClr val="000000"/>
            </a:solidFill>
          </a:ln>
        </p:spPr>
        <p:txBody>
          <a:bodyPr lIns="45719" rIns="45719"/>
          <a:lstStyle/>
          <a:p>
            <a:pPr/>
          </a:p>
        </p:txBody>
      </p:sp>
      <p:sp>
        <p:nvSpPr>
          <p:cNvPr id="297" name="How am I doing?…"/>
          <p:cNvSpPr/>
          <p:nvPr/>
        </p:nvSpPr>
        <p:spPr>
          <a:xfrm>
            <a:off x="1143000" y="1066800"/>
            <a:ext cx="1447800" cy="10628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i="1" sz="1400">
                <a:latin typeface="Times New Roman"/>
                <a:ea typeface="Times New Roman"/>
                <a:cs typeface="Times New Roman"/>
                <a:sym typeface="Times New Roman"/>
              </a:defRPr>
            </a:pPr>
            <a:r>
              <a:t>How am I doing?</a:t>
            </a:r>
            <a:endParaRPr sz="1200"/>
          </a:p>
          <a:p>
            <a:pPr>
              <a:defRPr sz="1400">
                <a:solidFill>
                  <a:srgbClr val="99231A"/>
                </a:solidFill>
                <a:latin typeface="Times New Roman"/>
                <a:ea typeface="Times New Roman"/>
                <a:cs typeface="Times New Roman"/>
                <a:sym typeface="Times New Roman"/>
              </a:defRPr>
            </a:pPr>
            <a:r>
              <a:t>Success</a:t>
            </a:r>
            <a:endParaRPr sz="1200"/>
          </a:p>
          <a:p>
            <a:pPr>
              <a:defRPr sz="1200">
                <a:latin typeface="Times New Roman"/>
                <a:ea typeface="Times New Roman"/>
                <a:cs typeface="Times New Roman"/>
                <a:sym typeface="Times New Roman"/>
              </a:defRPr>
            </a:pPr>
            <a:r>
              <a:t>Power</a:t>
            </a:r>
          </a:p>
          <a:p>
            <a:pPr>
              <a:defRPr sz="1200">
                <a:latin typeface="Times New Roman"/>
                <a:ea typeface="Times New Roman"/>
                <a:cs typeface="Times New Roman"/>
                <a:sym typeface="Times New Roman"/>
              </a:defRPr>
            </a:pPr>
            <a:r>
              <a:t>Position</a:t>
            </a:r>
          </a:p>
          <a:p>
            <a:pPr>
              <a:defRPr sz="1200">
                <a:latin typeface="Times New Roman"/>
                <a:ea typeface="Times New Roman"/>
                <a:cs typeface="Times New Roman"/>
                <a:sym typeface="Times New Roman"/>
              </a:defRPr>
            </a:pPr>
            <a:r>
              <a:t>Possession</a:t>
            </a:r>
          </a:p>
        </p:txBody>
      </p:sp>
      <p:sp>
        <p:nvSpPr>
          <p:cNvPr id="298" name="Superiority - Competition"/>
          <p:cNvSpPr/>
          <p:nvPr/>
        </p:nvSpPr>
        <p:spPr>
          <a:xfrm>
            <a:off x="990600" y="731837"/>
            <a:ext cx="2933700" cy="372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i="1" sz="2000">
                <a:latin typeface="Times New Roman"/>
                <a:ea typeface="Times New Roman"/>
                <a:cs typeface="Times New Roman"/>
                <a:sym typeface="Times New Roman"/>
              </a:defRPr>
            </a:pPr>
            <a:r>
              <a:t>Superiority -</a:t>
            </a:r>
            <a:r>
              <a:rPr i="0"/>
              <a:t> </a:t>
            </a:r>
            <a:r>
              <a:rPr i="0">
                <a:solidFill>
                  <a:srgbClr val="FF0000"/>
                </a:solidFill>
              </a:rPr>
              <a:t>Competition</a:t>
            </a:r>
          </a:p>
        </p:txBody>
      </p:sp>
      <p:sp>
        <p:nvSpPr>
          <p:cNvPr id="299" name="S…"/>
          <p:cNvSpPr/>
          <p:nvPr/>
        </p:nvSpPr>
        <p:spPr>
          <a:xfrm>
            <a:off x="669925" y="1393825"/>
            <a:ext cx="276992" cy="374148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solidFill>
                  <a:schemeClr val="accent2"/>
                </a:solidFill>
                <a:latin typeface="Times New Roman"/>
                <a:ea typeface="Times New Roman"/>
                <a:cs typeface="Times New Roman"/>
                <a:sym typeface="Times New Roman"/>
              </a:defRPr>
            </a:pPr>
            <a:r>
              <a:t>S</a:t>
            </a:r>
          </a:p>
          <a:p>
            <a:pPr>
              <a:defRPr sz="1400">
                <a:solidFill>
                  <a:schemeClr val="accent2"/>
                </a:solidFill>
                <a:latin typeface="Times New Roman"/>
                <a:ea typeface="Times New Roman"/>
                <a:cs typeface="Times New Roman"/>
                <a:sym typeface="Times New Roman"/>
              </a:defRPr>
            </a:pPr>
            <a:r>
              <a:t>E</a:t>
            </a:r>
          </a:p>
          <a:p>
            <a:pPr>
              <a:defRPr sz="1400">
                <a:solidFill>
                  <a:schemeClr val="accent2"/>
                </a:solidFill>
                <a:latin typeface="Times New Roman"/>
                <a:ea typeface="Times New Roman"/>
                <a:cs typeface="Times New Roman"/>
                <a:sym typeface="Times New Roman"/>
              </a:defRPr>
            </a:pPr>
            <a:r>
              <a:t>L</a:t>
            </a:r>
          </a:p>
          <a:p>
            <a:pPr>
              <a:defRPr sz="1400">
                <a:solidFill>
                  <a:schemeClr val="accent2"/>
                </a:solidFill>
                <a:latin typeface="Times New Roman"/>
                <a:ea typeface="Times New Roman"/>
                <a:cs typeface="Times New Roman"/>
                <a:sym typeface="Times New Roman"/>
              </a:defRPr>
            </a:pPr>
            <a:r>
              <a:t>F</a:t>
            </a:r>
          </a:p>
          <a:p>
            <a:pPr>
              <a:defRPr sz="1400">
                <a:solidFill>
                  <a:schemeClr val="accent2"/>
                </a:solidFill>
                <a:latin typeface="Times New Roman"/>
                <a:ea typeface="Times New Roman"/>
                <a:cs typeface="Times New Roman"/>
                <a:sym typeface="Times New Roman"/>
              </a:defRPr>
            </a:pPr>
          </a:p>
          <a:p>
            <a:pPr>
              <a:defRPr sz="1400">
                <a:solidFill>
                  <a:schemeClr val="accent2"/>
                </a:solidFill>
                <a:latin typeface="Times New Roman"/>
                <a:ea typeface="Times New Roman"/>
                <a:cs typeface="Times New Roman"/>
                <a:sym typeface="Times New Roman"/>
              </a:defRPr>
            </a:pPr>
            <a:r>
              <a:t>P</a:t>
            </a:r>
          </a:p>
          <a:p>
            <a:pPr>
              <a:defRPr sz="1400">
                <a:solidFill>
                  <a:schemeClr val="accent2"/>
                </a:solidFill>
                <a:latin typeface="Times New Roman"/>
                <a:ea typeface="Times New Roman"/>
                <a:cs typeface="Times New Roman"/>
                <a:sym typeface="Times New Roman"/>
              </a:defRPr>
            </a:pPr>
            <a:r>
              <a:t>R</a:t>
            </a:r>
          </a:p>
          <a:p>
            <a:pPr>
              <a:defRPr sz="1400">
                <a:solidFill>
                  <a:schemeClr val="accent2"/>
                </a:solidFill>
                <a:latin typeface="Times New Roman"/>
                <a:ea typeface="Times New Roman"/>
                <a:cs typeface="Times New Roman"/>
                <a:sym typeface="Times New Roman"/>
              </a:defRPr>
            </a:pPr>
            <a:r>
              <a:t>E</a:t>
            </a:r>
          </a:p>
          <a:p>
            <a:pPr>
              <a:defRPr sz="1400">
                <a:solidFill>
                  <a:schemeClr val="accent2"/>
                </a:solidFill>
                <a:latin typeface="Times New Roman"/>
                <a:ea typeface="Times New Roman"/>
                <a:cs typeface="Times New Roman"/>
                <a:sym typeface="Times New Roman"/>
              </a:defRPr>
            </a:pPr>
            <a:r>
              <a:t>O</a:t>
            </a:r>
          </a:p>
          <a:p>
            <a:pPr>
              <a:defRPr sz="1400">
                <a:solidFill>
                  <a:schemeClr val="accent2"/>
                </a:solidFill>
                <a:latin typeface="Times New Roman"/>
                <a:ea typeface="Times New Roman"/>
                <a:cs typeface="Times New Roman"/>
                <a:sym typeface="Times New Roman"/>
              </a:defRPr>
            </a:pPr>
            <a:r>
              <a:t>C</a:t>
            </a:r>
          </a:p>
          <a:p>
            <a:pPr>
              <a:defRPr sz="1400">
                <a:solidFill>
                  <a:schemeClr val="accent2"/>
                </a:solidFill>
                <a:latin typeface="Times New Roman"/>
                <a:ea typeface="Times New Roman"/>
                <a:cs typeface="Times New Roman"/>
                <a:sym typeface="Times New Roman"/>
              </a:defRPr>
            </a:pPr>
            <a:r>
              <a:t>C</a:t>
            </a:r>
          </a:p>
          <a:p>
            <a:pPr>
              <a:defRPr sz="1400">
                <a:solidFill>
                  <a:schemeClr val="accent2"/>
                </a:solidFill>
                <a:latin typeface="Times New Roman"/>
                <a:ea typeface="Times New Roman"/>
                <a:cs typeface="Times New Roman"/>
                <a:sym typeface="Times New Roman"/>
              </a:defRPr>
            </a:pPr>
            <a:r>
              <a:t>U</a:t>
            </a:r>
          </a:p>
          <a:p>
            <a:pPr>
              <a:defRPr sz="1400">
                <a:solidFill>
                  <a:schemeClr val="accent2"/>
                </a:solidFill>
                <a:latin typeface="Times New Roman"/>
                <a:ea typeface="Times New Roman"/>
                <a:cs typeface="Times New Roman"/>
                <a:sym typeface="Times New Roman"/>
              </a:defRPr>
            </a:pPr>
            <a:r>
              <a:t>P</a:t>
            </a:r>
          </a:p>
          <a:p>
            <a:pPr>
              <a:defRPr sz="1400">
                <a:solidFill>
                  <a:schemeClr val="accent2"/>
                </a:solidFill>
                <a:latin typeface="Times New Roman"/>
                <a:ea typeface="Times New Roman"/>
                <a:cs typeface="Times New Roman"/>
                <a:sym typeface="Times New Roman"/>
              </a:defRPr>
            </a:pPr>
            <a:r>
              <a:t>A</a:t>
            </a:r>
          </a:p>
          <a:p>
            <a:pPr>
              <a:defRPr sz="1400">
                <a:solidFill>
                  <a:schemeClr val="accent2"/>
                </a:solidFill>
                <a:latin typeface="Times New Roman"/>
                <a:ea typeface="Times New Roman"/>
                <a:cs typeface="Times New Roman"/>
                <a:sym typeface="Times New Roman"/>
              </a:defRPr>
            </a:pPr>
            <a:r>
              <a:t>T</a:t>
            </a:r>
          </a:p>
          <a:p>
            <a:pPr>
              <a:defRPr sz="1400">
                <a:solidFill>
                  <a:schemeClr val="accent2"/>
                </a:solidFill>
                <a:latin typeface="Times New Roman"/>
                <a:ea typeface="Times New Roman"/>
                <a:cs typeface="Times New Roman"/>
                <a:sym typeface="Times New Roman"/>
              </a:defRPr>
            </a:pPr>
            <a:r>
              <a:t>I</a:t>
            </a:r>
          </a:p>
          <a:p>
            <a:pPr>
              <a:defRPr sz="1400">
                <a:solidFill>
                  <a:schemeClr val="accent2"/>
                </a:solidFill>
                <a:latin typeface="Times New Roman"/>
                <a:ea typeface="Times New Roman"/>
                <a:cs typeface="Times New Roman"/>
                <a:sym typeface="Times New Roman"/>
              </a:defRPr>
            </a:pPr>
            <a:r>
              <a:t>O</a:t>
            </a:r>
          </a:p>
          <a:p>
            <a:pPr>
              <a:defRPr sz="1400">
                <a:solidFill>
                  <a:schemeClr val="accent2"/>
                </a:solidFill>
                <a:latin typeface="Times New Roman"/>
                <a:ea typeface="Times New Roman"/>
                <a:cs typeface="Times New Roman"/>
                <a:sym typeface="Times New Roman"/>
              </a:defRPr>
            </a:pPr>
            <a:r>
              <a:t>N</a:t>
            </a:r>
          </a:p>
        </p:txBody>
      </p:sp>
      <p:sp>
        <p:nvSpPr>
          <p:cNvPr id="300" name="Line"/>
          <p:cNvSpPr/>
          <p:nvPr/>
        </p:nvSpPr>
        <p:spPr>
          <a:xfrm>
            <a:off x="914399" y="3124200"/>
            <a:ext cx="4953002" cy="0"/>
          </a:xfrm>
          <a:prstGeom prst="line">
            <a:avLst/>
          </a:prstGeom>
          <a:ln w="38100">
            <a:solidFill>
              <a:srgbClr val="000000"/>
            </a:solidFill>
          </a:ln>
        </p:spPr>
        <p:txBody>
          <a:bodyPr lIns="45719" rIns="45719"/>
          <a:lstStyle/>
          <a:p>
            <a:pPr/>
          </a:p>
        </p:txBody>
      </p:sp>
      <p:sp>
        <p:nvSpPr>
          <p:cNvPr id="301" name="SOCIAL INTEREST…"/>
          <p:cNvSpPr/>
          <p:nvPr/>
        </p:nvSpPr>
        <p:spPr>
          <a:xfrm>
            <a:off x="5851525" y="3198812"/>
            <a:ext cx="1995051" cy="7442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1600">
                <a:solidFill>
                  <a:schemeClr val="accent2"/>
                </a:solidFill>
                <a:latin typeface="Times New Roman"/>
                <a:ea typeface="Times New Roman"/>
                <a:cs typeface="Times New Roman"/>
                <a:sym typeface="Times New Roman"/>
              </a:defRPr>
            </a:pPr>
            <a:r>
              <a:t>SOCIAL INTEREST</a:t>
            </a:r>
            <a:endParaRPr sz="1400"/>
          </a:p>
          <a:p>
            <a:pPr>
              <a:defRPr sz="1600">
                <a:latin typeface="Times New Roman"/>
                <a:ea typeface="Times New Roman"/>
                <a:cs typeface="Times New Roman"/>
                <a:sym typeface="Times New Roman"/>
              </a:defRPr>
            </a:pPr>
            <a:r>
              <a:t>Community Feeling</a:t>
            </a:r>
          </a:p>
          <a:p>
            <a:pPr>
              <a:defRPr i="1" sz="1400">
                <a:latin typeface="Times New Roman"/>
                <a:ea typeface="Times New Roman"/>
                <a:cs typeface="Times New Roman"/>
                <a:sym typeface="Times New Roman"/>
              </a:defRPr>
            </a:pPr>
            <a:r>
              <a:t>What am I doing?</a:t>
            </a:r>
          </a:p>
        </p:txBody>
      </p:sp>
      <p:sp>
        <p:nvSpPr>
          <p:cNvPr id="302" name="Sharing…"/>
          <p:cNvSpPr/>
          <p:nvPr/>
        </p:nvSpPr>
        <p:spPr>
          <a:xfrm>
            <a:off x="6096000" y="3886200"/>
            <a:ext cx="701016" cy="65646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200">
                <a:latin typeface="Times New Roman"/>
                <a:ea typeface="Times New Roman"/>
                <a:cs typeface="Times New Roman"/>
                <a:sym typeface="Times New Roman"/>
              </a:defRPr>
            </a:pPr>
            <a:r>
              <a:t>Sharing</a:t>
            </a:r>
          </a:p>
          <a:p>
            <a:pPr>
              <a:defRPr sz="1200">
                <a:latin typeface="Times New Roman"/>
                <a:ea typeface="Times New Roman"/>
                <a:cs typeface="Times New Roman"/>
                <a:sym typeface="Times New Roman"/>
              </a:defRPr>
            </a:pPr>
            <a:r>
              <a:t>Enjoying</a:t>
            </a:r>
          </a:p>
          <a:p>
            <a:pPr>
              <a:defRPr sz="1200">
                <a:latin typeface="Times New Roman"/>
                <a:ea typeface="Times New Roman"/>
                <a:cs typeface="Times New Roman"/>
                <a:sym typeface="Times New Roman"/>
              </a:defRPr>
            </a:pPr>
            <a:r>
              <a:t>Creating</a:t>
            </a:r>
          </a:p>
        </p:txBody>
      </p:sp>
      <p:sp>
        <p:nvSpPr>
          <p:cNvPr id="303" name="Line"/>
          <p:cNvSpPr/>
          <p:nvPr/>
        </p:nvSpPr>
        <p:spPr>
          <a:xfrm flipV="1">
            <a:off x="914399" y="1752599"/>
            <a:ext cx="4876802" cy="1371602"/>
          </a:xfrm>
          <a:prstGeom prst="line">
            <a:avLst/>
          </a:prstGeom>
          <a:ln w="38100">
            <a:solidFill>
              <a:srgbClr val="000000"/>
            </a:solidFill>
            <a:tailEnd type="triangle"/>
          </a:ln>
        </p:spPr>
        <p:txBody>
          <a:bodyPr lIns="45719" rIns="45719"/>
          <a:lstStyle/>
          <a:p>
            <a:pPr/>
          </a:p>
        </p:txBody>
      </p:sp>
      <p:sp>
        <p:nvSpPr>
          <p:cNvPr id="304" name="Working together to make things better for everyone"/>
          <p:cNvSpPr/>
          <p:nvPr/>
        </p:nvSpPr>
        <p:spPr>
          <a:xfrm>
            <a:off x="5889625" y="1516062"/>
            <a:ext cx="2644775" cy="5400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900"/>
              </a:spcBef>
              <a:defRPr sz="1600">
                <a:latin typeface="Times New Roman"/>
                <a:ea typeface="Times New Roman"/>
                <a:cs typeface="Times New Roman"/>
                <a:sym typeface="Times New Roman"/>
              </a:defRPr>
            </a:lvl1pPr>
          </a:lstStyle>
          <a:p>
            <a:pPr/>
            <a:r>
              <a:t>Working together to make things better for everyone</a:t>
            </a:r>
          </a:p>
        </p:txBody>
      </p:sp>
      <p:sp>
        <p:nvSpPr>
          <p:cNvPr id="305" name="Finding the Courage to be Imperfect"/>
          <p:cNvSpPr/>
          <p:nvPr/>
        </p:nvSpPr>
        <p:spPr>
          <a:xfrm>
            <a:off x="2438400" y="381000"/>
            <a:ext cx="5562600"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sz="2400">
                <a:solidFill>
                  <a:srgbClr val="333399"/>
                </a:solidFill>
              </a:defRPr>
            </a:lvl1pPr>
          </a:lstStyle>
          <a:p>
            <a:pPr/>
            <a:r>
              <a:t>Finding the Courage to be Imperfect</a:t>
            </a:r>
          </a:p>
        </p:txBody>
      </p:sp>
      <p:sp>
        <p:nvSpPr>
          <p:cNvPr id="306" name="Cooperative competition"/>
          <p:cNvSpPr/>
          <p:nvPr/>
        </p:nvSpPr>
        <p:spPr>
          <a:xfrm>
            <a:off x="5148262" y="1125537"/>
            <a:ext cx="2808288" cy="372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0000"/>
                </a:solidFill>
                <a:latin typeface="Times New Roman"/>
                <a:ea typeface="Times New Roman"/>
                <a:cs typeface="Times New Roman"/>
                <a:sym typeface="Times New Roman"/>
              </a:defRPr>
            </a:lvl1pPr>
          </a:lstStyle>
          <a:p>
            <a:pPr/>
            <a:r>
              <a:t>Cooperative competition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9" name="Who is taking responsibility? Becoming an authoritative, democratic leader"/>
          <p:cNvSpPr/>
          <p:nvPr/>
        </p:nvSpPr>
        <p:spPr>
          <a:xfrm>
            <a:off x="539750" y="188912"/>
            <a:ext cx="7127875" cy="8500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defRPr b="1" i="1">
                <a:solidFill>
                  <a:srgbClr val="800000"/>
                </a:solidFill>
                <a:latin typeface="Times New Roman"/>
                <a:ea typeface="Times New Roman"/>
                <a:cs typeface="Times New Roman"/>
                <a:sym typeface="Times New Roman"/>
              </a:defRPr>
            </a:pPr>
            <a:r>
              <a:t>Who is taking responsibility?</a:t>
            </a:r>
            <a:br/>
            <a:r>
              <a:t>Becoming an authoritative, democratic leader</a:t>
            </a:r>
          </a:p>
        </p:txBody>
      </p:sp>
      <p:sp>
        <p:nvSpPr>
          <p:cNvPr id="310" name="Liz demonstrated her resilience,  persistence and courage by seeking to understand the effects of her initial efforts. She read Dreikurs on social equality, engaged an external consultant to facilitate a half-day focus group involving all staff, assured anonymity.  The report showed that a significant minority felt overlooked and hurt, not clever enough to research practice.…"/>
          <p:cNvSpPr/>
          <p:nvPr/>
        </p:nvSpPr>
        <p:spPr>
          <a:xfrm>
            <a:off x="395287" y="1052512"/>
            <a:ext cx="8353426" cy="50900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solidFill>
                  <a:srgbClr val="000090"/>
                </a:solidFill>
                <a:latin typeface="Times New Roman"/>
                <a:ea typeface="Times New Roman"/>
                <a:cs typeface="Times New Roman"/>
                <a:sym typeface="Times New Roman"/>
              </a:defRPr>
            </a:pPr>
            <a:r>
              <a:t>Liz demonstrated her resilience,  persistence and courage by seeking to understand the effects of her initial efforts. She read Dreikurs on social equality, engaged an external consultant to facilitate a half-day focus group involving all staff, assured anonymity.  The report showed that a significant minority felt overlooked and hurt, </a:t>
            </a:r>
            <a:r>
              <a:rPr i="1"/>
              <a:t>not clever enough </a:t>
            </a:r>
            <a:r>
              <a:t>to research practice.</a:t>
            </a:r>
          </a:p>
          <a:p>
            <a:pPr>
              <a:lnSpc>
                <a:spcPct val="60000"/>
              </a:lnSpc>
              <a:defRPr sz="2400">
                <a:solidFill>
                  <a:srgbClr val="000090"/>
                </a:solidFill>
                <a:latin typeface="Times New Roman"/>
                <a:ea typeface="Times New Roman"/>
                <a:cs typeface="Times New Roman"/>
                <a:sym typeface="Times New Roman"/>
              </a:defRPr>
            </a:pPr>
          </a:p>
          <a:p>
            <a:pPr>
              <a:defRPr sz="2400">
                <a:solidFill>
                  <a:srgbClr val="000090"/>
                </a:solidFill>
                <a:latin typeface="Times New Roman"/>
                <a:ea typeface="Times New Roman"/>
                <a:cs typeface="Times New Roman"/>
                <a:sym typeface="Times New Roman"/>
              </a:defRPr>
            </a:pPr>
            <a:r>
              <a:t>Liz felt hurt by the findings but worked towards inclusion and bolstering morale through staff supervision, more opportunities for collaborative inquiry.  A year later, another half-day focus group showed a positive shift in staff members’ feelings. Six months later all staff members felt secure enough to team up with 1-3 others to research a practice issue, over a full year.  They shared their results with their colleagues as part of an Practitioner-led Action Research Market Place.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3" name="Liz sought to understand the needs behind staff members’ behaviour, slowed things down, and after 6.5 years of seeking to include and encourage them, documented in her lead-learner, action-research PhD case study, team members were creative and reliable in taking responsibility and improving practice."/>
          <p:cNvSpPr/>
          <p:nvPr/>
        </p:nvSpPr>
        <p:spPr>
          <a:xfrm>
            <a:off x="179387" y="1196975"/>
            <a:ext cx="8964613" cy="16610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defRPr sz="2400">
                <a:solidFill>
                  <a:srgbClr val="000090"/>
                </a:solidFill>
                <a:latin typeface="Times New Roman"/>
                <a:ea typeface="Times New Roman"/>
                <a:cs typeface="Times New Roman"/>
                <a:sym typeface="Times New Roman"/>
              </a:defRPr>
            </a:pPr>
            <a:r>
              <a:t>Liz sought to understand the needs behind staff members’ behaviour, slowed things down, and after 6.5 years of seeking to include and encourage them, documented in her lead-learner, action-research PhD case study, team members were creative and reliable in </a:t>
            </a:r>
            <a:r>
              <a:rPr i="1"/>
              <a:t>taking responsibility and improving practice</a:t>
            </a:r>
            <a:r>
              <a:t>. </a:t>
            </a:r>
          </a:p>
        </p:txBody>
      </p:sp>
      <p:pic>
        <p:nvPicPr>
          <p:cNvPr id="314" name="DSC03788.jpeg" descr="DSC03788.jpeg"/>
          <p:cNvPicPr>
            <a:picLocks noChangeAspect="1"/>
          </p:cNvPicPr>
          <p:nvPr/>
        </p:nvPicPr>
        <p:blipFill>
          <a:blip r:embed="rId2">
            <a:extLst/>
          </a:blip>
          <a:stretch>
            <a:fillRect/>
          </a:stretch>
        </p:blipFill>
        <p:spPr>
          <a:xfrm rot="5400000">
            <a:off x="683418" y="2709068"/>
            <a:ext cx="2808289" cy="3384551"/>
          </a:xfrm>
          <a:prstGeom prst="rect">
            <a:avLst/>
          </a:prstGeom>
          <a:ln>
            <a:solidFill>
              <a:schemeClr val="accent1"/>
            </a:solidFill>
          </a:ln>
        </p:spPr>
      </p:pic>
      <p:sp>
        <p:nvSpPr>
          <p:cNvPr id="315" name="Painted by a 4-year-old over 5 days           Forest walkway conceived &amp; created by staff"/>
          <p:cNvSpPr/>
          <p:nvPr/>
        </p:nvSpPr>
        <p:spPr>
          <a:xfrm>
            <a:off x="179387" y="5876925"/>
            <a:ext cx="8785226"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800">
                <a:latin typeface="Times New Roman"/>
                <a:ea typeface="Times New Roman"/>
                <a:cs typeface="Times New Roman"/>
                <a:sym typeface="Times New Roman"/>
              </a:defRPr>
            </a:lvl1pPr>
          </a:lstStyle>
          <a:p>
            <a:pPr/>
            <a:r>
              <a:t>Painted by a 4-year-old over 5 days           Forest walkway conceived &amp; created by staff </a:t>
            </a:r>
          </a:p>
        </p:txBody>
      </p:sp>
      <p:pic>
        <p:nvPicPr>
          <p:cNvPr id="316" name="image.jpeg" descr="image.jpeg"/>
          <p:cNvPicPr>
            <a:picLocks noChangeAspect="1"/>
          </p:cNvPicPr>
          <p:nvPr/>
        </p:nvPicPr>
        <p:blipFill>
          <a:blip r:embed="rId3">
            <a:extLst/>
          </a:blip>
          <a:stretch>
            <a:fillRect/>
          </a:stretch>
        </p:blipFill>
        <p:spPr>
          <a:xfrm>
            <a:off x="4067175" y="2997200"/>
            <a:ext cx="4800600" cy="2735263"/>
          </a:xfrm>
          <a:prstGeom prst="rect">
            <a:avLst/>
          </a:prstGeom>
          <a:ln w="12700">
            <a:miter lim="400000"/>
          </a:ln>
        </p:spPr>
      </p:pic>
      <p:sp>
        <p:nvSpPr>
          <p:cNvPr id="317" name="Who is taking responsibility? Becoming an authoritative, democratic leader"/>
          <p:cNvSpPr/>
          <p:nvPr/>
        </p:nvSpPr>
        <p:spPr>
          <a:xfrm>
            <a:off x="539750" y="188912"/>
            <a:ext cx="7127875" cy="8500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defRPr b="1" i="1">
                <a:solidFill>
                  <a:srgbClr val="800000"/>
                </a:solidFill>
                <a:latin typeface="Times New Roman"/>
                <a:ea typeface="Times New Roman"/>
                <a:cs typeface="Times New Roman"/>
                <a:sym typeface="Times New Roman"/>
              </a:defRPr>
            </a:pPr>
            <a:r>
              <a:t>Who is taking responsibility?</a:t>
            </a:r>
            <a:br/>
            <a:r>
              <a:t>Becoming an authoritative, democratic leader</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0" name="“We all have potential to lead because we all have responsibilities”  Gladstone Primary School Student Council, 2010"/>
          <p:cNvSpPr/>
          <p:nvPr/>
        </p:nvSpPr>
        <p:spPr>
          <a:xfrm>
            <a:off x="373571" y="265284"/>
            <a:ext cx="7961283" cy="8394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i="1" sz="2600">
                <a:solidFill>
                  <a:srgbClr val="800000"/>
                </a:solidFill>
                <a:latin typeface="Times New Roman"/>
                <a:ea typeface="Times New Roman"/>
                <a:cs typeface="Times New Roman"/>
                <a:sym typeface="Times New Roman"/>
              </a:defRPr>
            </a:pPr>
            <a:r>
              <a:t>“We all have potential to lead because we all have responsibilities”</a:t>
            </a:r>
            <a:r>
              <a:rPr b="0" i="0"/>
              <a:t>  </a:t>
            </a:r>
            <a:r>
              <a:rPr b="0" i="0" sz="2000"/>
              <a:t>Gladstone</a:t>
            </a:r>
            <a:r>
              <a:rPr b="0" i="0"/>
              <a:t> </a:t>
            </a:r>
            <a:r>
              <a:rPr b="0" i="0" sz="2000"/>
              <a:t>Primary</a:t>
            </a:r>
            <a:r>
              <a:rPr b="0" i="0"/>
              <a:t> </a:t>
            </a:r>
            <a:r>
              <a:rPr b="0" i="0" sz="2000"/>
              <a:t>School</a:t>
            </a:r>
            <a:r>
              <a:rPr b="0" i="0"/>
              <a:t> </a:t>
            </a:r>
            <a:r>
              <a:rPr b="0" i="0" sz="2000"/>
              <a:t>Student</a:t>
            </a:r>
            <a:r>
              <a:rPr b="0" i="0"/>
              <a:t> </a:t>
            </a:r>
            <a:r>
              <a:rPr b="0" i="0" sz="2000"/>
              <a:t>Council</a:t>
            </a:r>
            <a:r>
              <a:rPr b="0" i="0"/>
              <a:t>, </a:t>
            </a:r>
            <a:r>
              <a:rPr b="0" i="0" sz="2000"/>
              <a:t>2010</a:t>
            </a:r>
          </a:p>
        </p:txBody>
      </p:sp>
      <p:sp>
        <p:nvSpPr>
          <p:cNvPr id="321" name="Christine Parker Head Teacher, Gladstone Primary, a struggling school, with 100% multi-lingual and 90% Muslim 4-11 year-olds, in her PhD action research sought to encourage democratic, systemic thinking and practice throughout the school, including families and the community. Leaders, teachers, teaching assistants, lunch-time supervisors, parents and children were invited to keep reflective journals, be creative, contribute to reflective review and planning groups, take responsibility for and lead practice.…"/>
          <p:cNvSpPr/>
          <p:nvPr/>
        </p:nvSpPr>
        <p:spPr>
          <a:xfrm>
            <a:off x="287337" y="1375815"/>
            <a:ext cx="8569326" cy="49709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defRPr sz="2400">
                <a:solidFill>
                  <a:srgbClr val="000090"/>
                </a:solidFill>
                <a:latin typeface="Times New Roman"/>
                <a:ea typeface="Times New Roman"/>
                <a:cs typeface="Times New Roman"/>
                <a:sym typeface="Times New Roman"/>
              </a:defRPr>
            </a:pPr>
            <a:r>
              <a:t>Christine Parker Head Teacher, Gladstone Primary, a struggling school, with 100% multi-lingual and 90% Muslim 4-11 year-olds, in her PhD action research sought to encourage democratic, systemic thinking and practice throughout the school, including families and the community. Leaders, teachers, teaching assistants, lunch-time supervisors, parents and children were invited to keep reflective journals, be creative, contribute to reflective review and planning groups, take responsibility for and lead practice.</a:t>
            </a:r>
          </a:p>
          <a:p>
            <a:pPr>
              <a:lnSpc>
                <a:spcPct val="60000"/>
              </a:lnSpc>
              <a:defRPr sz="2400">
                <a:solidFill>
                  <a:srgbClr val="000090"/>
                </a:solidFill>
                <a:latin typeface="Times New Roman"/>
                <a:ea typeface="Times New Roman"/>
                <a:cs typeface="Times New Roman"/>
                <a:sym typeface="Times New Roman"/>
              </a:defRPr>
            </a:pPr>
          </a:p>
          <a:p>
            <a:pPr>
              <a:lnSpc>
                <a:spcPct val="90000"/>
              </a:lnSpc>
              <a:defRPr sz="2400">
                <a:solidFill>
                  <a:srgbClr val="000090"/>
                </a:solidFill>
                <a:latin typeface="Times New Roman"/>
                <a:ea typeface="Times New Roman"/>
                <a:cs typeface="Times New Roman"/>
                <a:sym typeface="Times New Roman"/>
              </a:defRPr>
            </a:pPr>
            <a:r>
              <a:t>The Girls’ Chat Group grew from concern about underachievement among girls - and a racist incident initiated by three Muslim girls who targeted an Afro-Caribbean administrative worker. After being given time out of class to reflect and write letters of apology, Christine met regularly with the girls over the year, supporting them in writing reflective journals and responding to questions such as ‘What is racism?’ ‘What is bullying?’</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4" name="RESEARCH EVIDENCE: Schools’ &amp; teachers’ attitudes affect the wellbeing of children, families and communities"/>
          <p:cNvSpPr/>
          <p:nvPr>
            <p:ph type="title" idx="4294967295"/>
          </p:nvPr>
        </p:nvSpPr>
        <p:spPr>
          <a:xfrm>
            <a:off x="304800" y="110331"/>
            <a:ext cx="7658100" cy="1608138"/>
          </a:xfrm>
          <a:prstGeom prst="rect">
            <a:avLst/>
          </a:prstGeom>
        </p:spPr>
        <p:txBody>
          <a:bodyPr>
            <a:normAutofit fontScale="100000" lnSpcReduction="0"/>
          </a:bodyPr>
          <a:lstStyle>
            <a:lvl1pPr>
              <a:defRPr sz="2800">
                <a:solidFill>
                  <a:srgbClr val="800000"/>
                </a:solidFill>
                <a:latin typeface="Times New Roman"/>
                <a:ea typeface="Times New Roman"/>
                <a:cs typeface="Times New Roman"/>
                <a:sym typeface="Times New Roman"/>
              </a:defRPr>
            </a:lvl1pPr>
          </a:lstStyle>
          <a:p>
            <a:pPr>
              <a:defRPr sz="3200">
                <a:latin typeface="+mj-lt"/>
                <a:ea typeface="+mj-ea"/>
                <a:cs typeface="+mj-cs"/>
                <a:sym typeface="Arial"/>
              </a:defRPr>
            </a:pPr>
            <a:r>
              <a:rPr sz="2800">
                <a:latin typeface="Times New Roman"/>
                <a:ea typeface="Times New Roman"/>
                <a:cs typeface="Times New Roman"/>
                <a:sym typeface="Times New Roman"/>
              </a:rPr>
              <a:t>RESEARCH EVIDENCE: Schools’ &amp; teachers’ attitudes affect the wellbeing of children, families and communities</a:t>
            </a:r>
          </a:p>
        </p:txBody>
      </p:sp>
      <p:sp>
        <p:nvSpPr>
          <p:cNvPr id="325" name="Teachers rated children from poorer backgrounds more negatively, despite reliable evidence of their cognitive, physical and social competence (John, 1997).…"/>
          <p:cNvSpPr/>
          <p:nvPr>
            <p:ph type="body" idx="4294967295"/>
          </p:nvPr>
        </p:nvSpPr>
        <p:spPr>
          <a:xfrm>
            <a:off x="539750" y="1989137"/>
            <a:ext cx="8229600" cy="3979863"/>
          </a:xfrm>
          <a:prstGeom prst="rect">
            <a:avLst/>
          </a:prstGeom>
        </p:spPr>
        <p:txBody>
          <a:bodyPr>
            <a:normAutofit fontScale="100000" lnSpcReduction="0"/>
          </a:bodyPr>
          <a:lstStyle/>
          <a:p>
            <a:pPr marL="357187" indent="-357187">
              <a:lnSpc>
                <a:spcPct val="90000"/>
              </a:lnSpc>
              <a:spcBef>
                <a:spcPts val="500"/>
              </a:spcBef>
              <a:buChar char="●"/>
              <a:defRPr sz="2500">
                <a:solidFill>
                  <a:srgbClr val="000090"/>
                </a:solidFill>
                <a:latin typeface="Times New Roman"/>
                <a:ea typeface="Times New Roman"/>
                <a:cs typeface="Times New Roman"/>
                <a:sym typeface="Times New Roman"/>
              </a:defRPr>
            </a:pPr>
            <a:r>
              <a:t>Teachers rated children from poorer backgrounds more negatively, despite reliable evidence of their cognitive, physical and social competence (John, 1997).</a:t>
            </a:r>
          </a:p>
          <a:p>
            <a:pPr marL="357187" indent="-357187">
              <a:lnSpc>
                <a:spcPct val="90000"/>
              </a:lnSpc>
              <a:spcBef>
                <a:spcPts val="500"/>
              </a:spcBef>
              <a:buChar char="●"/>
              <a:defRPr sz="2500">
                <a:solidFill>
                  <a:srgbClr val="000090"/>
                </a:solidFill>
                <a:latin typeface="Times New Roman"/>
                <a:ea typeface="Times New Roman"/>
                <a:cs typeface="Times New Roman"/>
                <a:sym typeface="Times New Roman"/>
              </a:defRPr>
            </a:pPr>
            <a:r>
              <a:t>Regardless of cognitive ability at age 2, the cognitive development of children from poorer households was found to decline significantly by age 10, compared with their better-off classmates (Feinstein et al. 2007).</a:t>
            </a:r>
          </a:p>
          <a:p>
            <a:pPr marL="357187" indent="-357187">
              <a:lnSpc>
                <a:spcPct val="90000"/>
              </a:lnSpc>
              <a:spcBef>
                <a:spcPts val="500"/>
              </a:spcBef>
              <a:buChar char="●"/>
              <a:defRPr sz="2500">
                <a:solidFill>
                  <a:srgbClr val="000090"/>
                </a:solidFill>
                <a:latin typeface="Times New Roman"/>
                <a:ea typeface="Times New Roman"/>
                <a:cs typeface="Times New Roman"/>
                <a:sym typeface="Times New Roman"/>
              </a:defRPr>
            </a:pPr>
            <a:r>
              <a:t>Increasing </a:t>
            </a:r>
            <a:r>
              <a:rPr i="1"/>
              <a:t>mentalisation</a:t>
            </a:r>
            <a:r>
              <a:t>, empathy, or ‘emotional intelligence’ of schools and teachers led to significant improvements in pupils’ behaviour and achievement with curriculum changes (Fonagy, Twemlow  &amp; Sacco 2005).</a:t>
            </a:r>
          </a:p>
        </p:txBody>
      </p:sp>
      <p:pic>
        <p:nvPicPr>
          <p:cNvPr id="326" name="image.pdf" descr="image.pdf"/>
          <p:cNvPicPr>
            <a:picLocks noChangeAspect="1"/>
          </p:cNvPicPr>
          <p:nvPr/>
        </p:nvPicPr>
        <p:blipFill>
          <a:blip r:embed="rId2">
            <a:extLst/>
          </a:blip>
          <a:stretch>
            <a:fillRect/>
          </a:stretch>
        </p:blipFill>
        <p:spPr>
          <a:xfrm>
            <a:off x="6477000" y="1175258"/>
            <a:ext cx="1295400" cy="8382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lide Number"/>
          <p:cNvSpPr/>
          <p:nvPr>
            <p:ph type="sldNum" sz="quarter" idx="2"/>
          </p:nvPr>
        </p:nvSpPr>
        <p:spPr>
          <a:xfrm>
            <a:off x="8512028" y="6248400"/>
            <a:ext cx="174772"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4" name="2"/>
          <p:cNvSpPr/>
          <p:nvPr/>
        </p:nvSpPr>
        <p:spPr>
          <a:xfrm>
            <a:off x="6553200" y="6248400"/>
            <a:ext cx="2133600"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000"/>
            </a:lvl1pPr>
          </a:lstStyle>
          <a:p>
            <a:pPr/>
            <a:r>
              <a:t>2</a:t>
            </a:r>
          </a:p>
        </p:txBody>
      </p:sp>
      <p:sp>
        <p:nvSpPr>
          <p:cNvPr id="145" name="Overview of Talk"/>
          <p:cNvSpPr/>
          <p:nvPr>
            <p:ph type="title" idx="4294967295"/>
          </p:nvPr>
        </p:nvSpPr>
        <p:spPr>
          <a:xfrm>
            <a:off x="395287" y="333375"/>
            <a:ext cx="4319588" cy="649288"/>
          </a:xfrm>
          <a:prstGeom prst="rect">
            <a:avLst/>
          </a:prstGeom>
        </p:spPr>
        <p:txBody>
          <a:bodyPr>
            <a:normAutofit fontScale="100000" lnSpcReduction="0"/>
          </a:bodyPr>
          <a:lstStyle>
            <a:lvl1pPr>
              <a:defRPr i="1" sz="3600">
                <a:solidFill>
                  <a:srgbClr val="721C28"/>
                </a:solidFill>
                <a:latin typeface="Times New Roman"/>
                <a:ea typeface="Times New Roman"/>
                <a:cs typeface="Times New Roman"/>
                <a:sym typeface="Times New Roman"/>
              </a:defRPr>
            </a:lvl1pPr>
          </a:lstStyle>
          <a:p>
            <a:pPr/>
            <a:r>
              <a:t>Overview of Talk</a:t>
            </a:r>
          </a:p>
        </p:txBody>
      </p:sp>
      <p:sp>
        <p:nvSpPr>
          <p:cNvPr id="146" name="- PhD: Towards democratising early years leadership &amp; practice…"/>
          <p:cNvSpPr/>
          <p:nvPr>
            <p:ph type="body" idx="4294967295"/>
          </p:nvPr>
        </p:nvSpPr>
        <p:spPr>
          <a:xfrm>
            <a:off x="0" y="1589338"/>
            <a:ext cx="8991600" cy="4936875"/>
          </a:xfrm>
          <a:prstGeom prst="rect">
            <a:avLst/>
          </a:prstGeom>
        </p:spPr>
        <p:txBody>
          <a:bodyPr>
            <a:normAutofit fontScale="100000" lnSpcReduction="0"/>
          </a:bodyPr>
          <a:lstStyle/>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PhD: Towards democratising early years leadership &amp; practice</a:t>
            </a:r>
          </a:p>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Lack of confidence among early years leaders</a:t>
            </a:r>
          </a:p>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My abiding aim</a:t>
            </a:r>
          </a:p>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Adlerian ideas – some are explicit, others implicit</a:t>
            </a:r>
          </a:p>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Liz</a:t>
            </a:r>
            <a:r>
              <a:t>’</a:t>
            </a:r>
            <a:r>
              <a:t>s initial efforts to democratise Fairfield</a:t>
            </a:r>
          </a:p>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Encouraging: Holding, Containing</a:t>
            </a:r>
          </a:p>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Emotional intelligence &amp; psychological resilience/courage</a:t>
            </a:r>
          </a:p>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Striving to overcome feelings of inferiority and insignificance</a:t>
            </a:r>
          </a:p>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Liz</a:t>
            </a:r>
            <a:r>
              <a:t>’</a:t>
            </a:r>
            <a:r>
              <a:t>s resilience, understanding &amp; flexibility encouraged staff</a:t>
            </a:r>
          </a:p>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Christine</a:t>
            </a:r>
            <a:r>
              <a:t>’</a:t>
            </a:r>
            <a:r>
              <a:t>s </a:t>
            </a:r>
            <a:r>
              <a:rPr>
                <a:solidFill>
                  <a:srgbClr val="000090"/>
                </a:solidFill>
              </a:rPr>
              <a:t>aim of democratic &amp; systemic practice at Gladstone</a:t>
            </a:r>
            <a:endParaRPr>
              <a:solidFill>
                <a:srgbClr val="000090"/>
              </a:solidFill>
            </a:endParaRPr>
          </a:p>
          <a:p>
            <a:pPr lvl="1" marL="0" indent="457200">
              <a:lnSpc>
                <a:spcPct val="90000"/>
              </a:lnSpc>
              <a:spcBef>
                <a:spcPts val="600"/>
              </a:spcBef>
              <a:buSzTx/>
              <a:buFont typeface="Wingdings"/>
              <a:buNone/>
              <a:defRPr sz="2400">
                <a:solidFill>
                  <a:srgbClr val="333399"/>
                </a:solidFill>
                <a:latin typeface="Times New Roman"/>
                <a:ea typeface="Times New Roman"/>
                <a:cs typeface="Times New Roman"/>
                <a:sym typeface="Times New Roman"/>
              </a:defRPr>
            </a:pPr>
            <a:r>
              <a:t>- Vital roles of schools, leaders, teachers, supervision &amp; </a:t>
            </a:r>
            <a:r>
              <a:rPr i="1"/>
              <a:t>equality</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9" name="“An educator’s most important task, one might say  holy duty, is to see to it that no child is discouraged at school, and that a child who enters school already discouraged regains self-confidence through their school and teacher. This goes hand-in-hand with the vocation of the educator, for education is possible only with children who look hopefully and joyfully upon the future …They simply must be convinced that what they have not yet achieved can readily be attained by industry, perseverance, practice, and courage. One must put tasks in their way, which they can accomplish, and from the accomplishment of which they can gain faith in themselves.”…"/>
          <p:cNvSpPr/>
          <p:nvPr>
            <p:ph type="body" idx="4294967295"/>
          </p:nvPr>
        </p:nvSpPr>
        <p:spPr>
          <a:xfrm>
            <a:off x="457200" y="1371600"/>
            <a:ext cx="7772400" cy="5081588"/>
          </a:xfrm>
          <a:prstGeom prst="rect">
            <a:avLst/>
          </a:prstGeom>
        </p:spPr>
        <p:txBody>
          <a:bodyPr>
            <a:normAutofit fontScale="100000" lnSpcReduction="0"/>
          </a:bodyPr>
          <a:lstStyle/>
          <a:p>
            <a:pPr>
              <a:spcBef>
                <a:spcPts val="500"/>
              </a:spcBef>
              <a:buSzTx/>
              <a:buFont typeface="Wingdings"/>
              <a:buNone/>
              <a:defRPr sz="2400">
                <a:solidFill>
                  <a:srgbClr val="333399"/>
                </a:solidFill>
              </a:defRPr>
            </a:pPr>
            <a:r>
              <a:t>	</a:t>
            </a:r>
            <a:r>
              <a:rPr>
                <a:latin typeface="Times New Roman"/>
                <a:ea typeface="Times New Roman"/>
                <a:cs typeface="Times New Roman"/>
                <a:sym typeface="Times New Roman"/>
              </a:rPr>
              <a:t>“</a:t>
            </a:r>
            <a:r>
              <a:rPr>
                <a:latin typeface="Times New Roman"/>
                <a:ea typeface="Times New Roman"/>
                <a:cs typeface="Times New Roman"/>
                <a:sym typeface="Times New Roman"/>
              </a:rPr>
              <a:t>An educator’s most important task, one might say  holy duty, is to see to it that no child is discouraged at school, </a:t>
            </a:r>
            <a:r>
              <a:rPr i="1">
                <a:latin typeface="Times New Roman"/>
                <a:ea typeface="Times New Roman"/>
                <a:cs typeface="Times New Roman"/>
                <a:sym typeface="Times New Roman"/>
              </a:rPr>
              <a:t>and that a child who enters school already discouraged regains self-confidence through their school and teacher</a:t>
            </a:r>
            <a:r>
              <a:rPr>
                <a:latin typeface="Times New Roman"/>
                <a:ea typeface="Times New Roman"/>
                <a:cs typeface="Times New Roman"/>
                <a:sym typeface="Times New Roman"/>
              </a:rPr>
              <a:t>. This goes hand-in-hand with the vocation of the educator, for education is possible only with children who look hopefully and joyfully upon the future …They simply must be convinced that what they have not yet achieved can readily be attained by industry, perseverance, practice, and courage. One must put tasks in their way, which they can accomplish, and from the accomplishment of which they can gain faith in themselves.</a:t>
            </a:r>
            <a:r>
              <a:rPr>
                <a:latin typeface="Times New Roman"/>
                <a:ea typeface="Times New Roman"/>
                <a:cs typeface="Times New Roman"/>
                <a:sym typeface="Times New Roman"/>
              </a:rPr>
              <a:t>”</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a:spcBef>
                <a:spcPts val="300"/>
              </a:spcBef>
              <a:buSzTx/>
              <a:buFont typeface="Wingdings"/>
              <a:buNone/>
              <a:defRPr sz="2400"/>
            </a:pPr>
            <a:r>
              <a:t>			</a:t>
            </a:r>
            <a:r>
              <a:rPr>
                <a:latin typeface="Times New Roman"/>
                <a:ea typeface="Times New Roman"/>
                <a:cs typeface="Times New Roman"/>
                <a:sym typeface="Times New Roman"/>
              </a:rPr>
              <a:t>(</a:t>
            </a:r>
            <a:r>
              <a:rPr sz="2000">
                <a:latin typeface="Times New Roman"/>
                <a:ea typeface="Times New Roman"/>
                <a:cs typeface="Times New Roman"/>
                <a:sym typeface="Times New Roman"/>
              </a:rPr>
              <a:t>Alfred</a:t>
            </a:r>
            <a:r>
              <a:rPr>
                <a:latin typeface="Times New Roman"/>
                <a:ea typeface="Times New Roman"/>
                <a:cs typeface="Times New Roman"/>
                <a:sym typeface="Times New Roman"/>
              </a:rPr>
              <a:t> </a:t>
            </a:r>
            <a:r>
              <a:rPr sz="2000">
                <a:latin typeface="Times New Roman"/>
                <a:ea typeface="Times New Roman"/>
                <a:cs typeface="Times New Roman"/>
                <a:sym typeface="Times New Roman"/>
              </a:rPr>
              <a:t>Adler</a:t>
            </a:r>
            <a:r>
              <a:rPr>
                <a:latin typeface="Times New Roman"/>
                <a:ea typeface="Times New Roman"/>
                <a:cs typeface="Times New Roman"/>
                <a:sym typeface="Times New Roman"/>
              </a:rPr>
              <a:t>, </a:t>
            </a:r>
            <a:r>
              <a:rPr sz="2000">
                <a:latin typeface="Times New Roman"/>
                <a:ea typeface="Times New Roman"/>
                <a:cs typeface="Times New Roman"/>
                <a:sym typeface="Times New Roman"/>
              </a:rPr>
              <a:t>1930</a:t>
            </a:r>
            <a:r>
              <a:rPr>
                <a:latin typeface="Times New Roman"/>
                <a:ea typeface="Times New Roman"/>
                <a:cs typeface="Times New Roman"/>
                <a:sym typeface="Times New Roman"/>
              </a:rPr>
              <a:t>, </a:t>
            </a:r>
            <a:r>
              <a:rPr i="1" sz="2000">
                <a:latin typeface="Times New Roman"/>
                <a:ea typeface="Times New Roman"/>
                <a:cs typeface="Times New Roman"/>
                <a:sym typeface="Times New Roman"/>
              </a:rPr>
              <a:t>The</a:t>
            </a:r>
            <a:r>
              <a:rPr i="1">
                <a:latin typeface="Times New Roman"/>
                <a:ea typeface="Times New Roman"/>
                <a:cs typeface="Times New Roman"/>
                <a:sym typeface="Times New Roman"/>
              </a:rPr>
              <a:t> </a:t>
            </a:r>
            <a:r>
              <a:rPr i="1" sz="2000">
                <a:latin typeface="Times New Roman"/>
                <a:ea typeface="Times New Roman"/>
                <a:cs typeface="Times New Roman"/>
                <a:sym typeface="Times New Roman"/>
              </a:rPr>
              <a:t>Education</a:t>
            </a:r>
            <a:r>
              <a:rPr i="1">
                <a:latin typeface="Times New Roman"/>
                <a:ea typeface="Times New Roman"/>
                <a:cs typeface="Times New Roman"/>
                <a:sym typeface="Times New Roman"/>
              </a:rPr>
              <a:t> </a:t>
            </a:r>
            <a:r>
              <a:rPr i="1" sz="2000">
                <a:latin typeface="Times New Roman"/>
                <a:ea typeface="Times New Roman"/>
                <a:cs typeface="Times New Roman"/>
                <a:sym typeface="Times New Roman"/>
              </a:rPr>
              <a:t>of</a:t>
            </a:r>
            <a:r>
              <a:rPr i="1">
                <a:latin typeface="Times New Roman"/>
                <a:ea typeface="Times New Roman"/>
                <a:cs typeface="Times New Roman"/>
                <a:sym typeface="Times New Roman"/>
              </a:rPr>
              <a:t> </a:t>
            </a:r>
            <a:r>
              <a:rPr sz="2000">
                <a:latin typeface="Times New Roman"/>
                <a:ea typeface="Times New Roman"/>
                <a:cs typeface="Times New Roman"/>
                <a:sym typeface="Times New Roman"/>
              </a:rPr>
              <a:t>Children</a:t>
            </a:r>
            <a:r>
              <a:rPr>
                <a:latin typeface="Times New Roman"/>
                <a:ea typeface="Times New Roman"/>
                <a:cs typeface="Times New Roman"/>
                <a:sym typeface="Times New Roman"/>
              </a:rPr>
              <a:t>,)</a:t>
            </a:r>
          </a:p>
        </p:txBody>
      </p:sp>
      <p:sp>
        <p:nvSpPr>
          <p:cNvPr id="330" name="Adlerian insight: The role of schools &amp; teachers in promoting social equality…"/>
          <p:cNvSpPr/>
          <p:nvPr/>
        </p:nvSpPr>
        <p:spPr>
          <a:xfrm>
            <a:off x="755650" y="260350"/>
            <a:ext cx="5976938" cy="8500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b="1" i="1">
                <a:solidFill>
                  <a:srgbClr val="800000"/>
                </a:solidFill>
                <a:latin typeface="Times New Roman"/>
                <a:ea typeface="Times New Roman"/>
                <a:cs typeface="Times New Roman"/>
                <a:sym typeface="Times New Roman"/>
              </a:defRPr>
            </a:lvl1pPr>
          </a:lstStyle>
          <a:p>
            <a:pPr/>
            <a:r>
              <a:t>Adlerian insight: The role of schools &amp; teachers in promoting social equality… </a:t>
            </a:r>
          </a:p>
        </p:txBody>
      </p:sp>
      <p:pic>
        <p:nvPicPr>
          <p:cNvPr id="331" name="image.pdf" descr="image.pdf"/>
          <p:cNvPicPr>
            <a:picLocks noChangeAspect="1"/>
          </p:cNvPicPr>
          <p:nvPr/>
        </p:nvPicPr>
        <p:blipFill>
          <a:blip r:embed="rId2">
            <a:extLst/>
          </a:blip>
          <a:stretch>
            <a:fillRect/>
          </a:stretch>
        </p:blipFill>
        <p:spPr>
          <a:xfrm>
            <a:off x="6732587" y="333375"/>
            <a:ext cx="1222376" cy="790575"/>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4" name="How teachers and schools can be effective and make a difference…"/>
          <p:cNvSpPr/>
          <p:nvPr>
            <p:ph type="title" idx="4294967295"/>
          </p:nvPr>
        </p:nvSpPr>
        <p:spPr>
          <a:xfrm>
            <a:off x="457200" y="457200"/>
            <a:ext cx="6400800" cy="914400"/>
          </a:xfrm>
          <a:prstGeom prst="rect">
            <a:avLst/>
          </a:prstGeom>
        </p:spPr>
        <p:txBody>
          <a:bodyPr>
            <a:normAutofit fontScale="100000" lnSpcReduction="0"/>
          </a:bodyPr>
          <a:lstStyle>
            <a:lvl1pPr>
              <a:defRPr i="1" sz="2900">
                <a:solidFill>
                  <a:srgbClr val="800000"/>
                </a:solidFill>
                <a:latin typeface="Times New Roman"/>
                <a:ea typeface="Times New Roman"/>
                <a:cs typeface="Times New Roman"/>
                <a:sym typeface="Times New Roman"/>
              </a:defRPr>
            </a:lvl1pPr>
          </a:lstStyle>
          <a:p>
            <a:pPr/>
            <a:r>
              <a:t>How teachers and schools can be effective and make a difference…</a:t>
            </a:r>
          </a:p>
        </p:txBody>
      </p:sp>
      <p:sp>
        <p:nvSpPr>
          <p:cNvPr id="335" name="Help children to become self-directed learners (Deci &amp; Ryan, 1985)…"/>
          <p:cNvSpPr/>
          <p:nvPr>
            <p:ph type="body" idx="4294967295"/>
          </p:nvPr>
        </p:nvSpPr>
        <p:spPr>
          <a:xfrm>
            <a:off x="304800" y="1628775"/>
            <a:ext cx="8229600" cy="4321175"/>
          </a:xfrm>
          <a:prstGeom prst="rect">
            <a:avLst/>
          </a:prstGeom>
        </p:spPr>
        <p:txBody>
          <a:bodyPr>
            <a:normAutofit fontScale="100000" lnSpcReduction="0"/>
          </a:bodyPr>
          <a:lstStyle/>
          <a:p>
            <a:pPr marL="385762" indent="-385762">
              <a:lnSpc>
                <a:spcPct val="90000"/>
              </a:lnSpc>
              <a:spcBef>
                <a:spcPts val="1100"/>
              </a:spcBef>
              <a:buClrTx/>
              <a:buSzPct val="170000"/>
              <a:buChar char="•"/>
              <a:defRPr sz="2700">
                <a:solidFill>
                  <a:srgbClr val="333399"/>
                </a:solidFill>
                <a:latin typeface="Times New Roman"/>
                <a:ea typeface="Times New Roman"/>
                <a:cs typeface="Times New Roman"/>
                <a:sym typeface="Times New Roman"/>
              </a:defRPr>
            </a:pPr>
            <a:r>
              <a:t>Help children to become self-directed learners (Deci &amp; Ryan, 1985)</a:t>
            </a:r>
          </a:p>
          <a:p>
            <a:pPr marL="385762" indent="-385762">
              <a:lnSpc>
                <a:spcPct val="90000"/>
              </a:lnSpc>
              <a:spcBef>
                <a:spcPts val="1100"/>
              </a:spcBef>
              <a:buClrTx/>
              <a:buSzPct val="170000"/>
              <a:buChar char="•"/>
              <a:defRPr sz="2700">
                <a:solidFill>
                  <a:srgbClr val="333399"/>
                </a:solidFill>
                <a:latin typeface="Times New Roman"/>
                <a:ea typeface="Times New Roman"/>
                <a:cs typeface="Times New Roman"/>
                <a:sym typeface="Times New Roman"/>
              </a:defRPr>
            </a:pPr>
            <a:r>
              <a:t>Recognise that </a:t>
            </a:r>
            <a:r>
              <a:rPr i="1"/>
              <a:t>mistakes are part of learning </a:t>
            </a:r>
            <a:r>
              <a:t>and </a:t>
            </a:r>
            <a:r>
              <a:rPr i="1"/>
              <a:t>encourage effort </a:t>
            </a:r>
            <a:r>
              <a:t>(Dweck, 1999, 2006) </a:t>
            </a:r>
          </a:p>
          <a:p>
            <a:pPr marL="385762" indent="-385762">
              <a:lnSpc>
                <a:spcPct val="90000"/>
              </a:lnSpc>
              <a:spcBef>
                <a:spcPts val="1100"/>
              </a:spcBef>
              <a:buClrTx/>
              <a:buSzPct val="170000"/>
              <a:buChar char="•"/>
              <a:defRPr sz="2700">
                <a:solidFill>
                  <a:srgbClr val="333399"/>
                </a:solidFill>
                <a:latin typeface="Times New Roman"/>
                <a:ea typeface="Times New Roman"/>
                <a:cs typeface="Times New Roman"/>
                <a:sym typeface="Times New Roman"/>
              </a:defRPr>
            </a:pPr>
            <a:r>
              <a:t>Promote cooperation &amp; learning </a:t>
            </a:r>
            <a:r>
              <a:rPr b="1" i="1"/>
              <a:t>with</a:t>
            </a:r>
            <a:r>
              <a:t> peers (Brown, 1994; Rogoff, 1990)</a:t>
            </a:r>
          </a:p>
          <a:p>
            <a:pPr marL="385762" indent="-385762">
              <a:lnSpc>
                <a:spcPct val="90000"/>
              </a:lnSpc>
              <a:spcBef>
                <a:spcPts val="1100"/>
              </a:spcBef>
              <a:buClrTx/>
              <a:buSzPct val="170000"/>
              <a:buChar char="•"/>
              <a:defRPr sz="2700">
                <a:solidFill>
                  <a:srgbClr val="333399"/>
                </a:solidFill>
                <a:latin typeface="Times New Roman"/>
                <a:ea typeface="Times New Roman"/>
                <a:cs typeface="Times New Roman"/>
                <a:sym typeface="Times New Roman"/>
              </a:defRPr>
            </a:pPr>
            <a:r>
              <a:t>Encourage children</a:t>
            </a:r>
            <a:r>
              <a:t>’</a:t>
            </a:r>
            <a:r>
              <a:t>s innate creativity (Robinson, 2007)</a:t>
            </a:r>
          </a:p>
          <a:p>
            <a:pPr marL="385762" indent="-385762">
              <a:lnSpc>
                <a:spcPct val="90000"/>
              </a:lnSpc>
              <a:spcBef>
                <a:spcPts val="1100"/>
              </a:spcBef>
              <a:buClrTx/>
              <a:buSzPct val="170000"/>
              <a:buChar char="•"/>
              <a:defRPr sz="2700">
                <a:solidFill>
                  <a:srgbClr val="333399"/>
                </a:solidFill>
                <a:latin typeface="Times New Roman"/>
                <a:ea typeface="Times New Roman"/>
                <a:cs typeface="Times New Roman"/>
                <a:sym typeface="Times New Roman"/>
              </a:defRPr>
            </a:pPr>
            <a:r>
              <a:t>Acknowledge parents as their children</a:t>
            </a:r>
            <a:r>
              <a:t>’</a:t>
            </a:r>
            <a:r>
              <a:t>s first educators – and include and work with them as partners (DCSF, 2008)</a:t>
            </a:r>
          </a:p>
        </p:txBody>
      </p:sp>
      <p:pic>
        <p:nvPicPr>
          <p:cNvPr id="336" name="image.pdf" descr="image.pdf"/>
          <p:cNvPicPr>
            <a:picLocks noChangeAspect="1"/>
          </p:cNvPicPr>
          <p:nvPr/>
        </p:nvPicPr>
        <p:blipFill>
          <a:blip r:embed="rId2">
            <a:extLst/>
          </a:blip>
          <a:stretch>
            <a:fillRect/>
          </a:stretch>
        </p:blipFill>
        <p:spPr>
          <a:xfrm>
            <a:off x="6553200" y="381000"/>
            <a:ext cx="1331913" cy="1143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9" name="How teachers and schools can be effective and make a difference…"/>
          <p:cNvSpPr/>
          <p:nvPr>
            <p:ph type="title" idx="4294967295"/>
          </p:nvPr>
        </p:nvSpPr>
        <p:spPr>
          <a:xfrm>
            <a:off x="457200" y="457200"/>
            <a:ext cx="6400800" cy="914400"/>
          </a:xfrm>
          <a:prstGeom prst="rect">
            <a:avLst/>
          </a:prstGeom>
        </p:spPr>
        <p:txBody>
          <a:bodyPr>
            <a:normAutofit fontScale="100000" lnSpcReduction="0"/>
          </a:bodyPr>
          <a:lstStyle>
            <a:lvl1pPr defTabSz="905255">
              <a:defRPr i="1" sz="2970">
                <a:solidFill>
                  <a:srgbClr val="800000"/>
                </a:solidFill>
                <a:latin typeface="Times New Roman"/>
                <a:ea typeface="Times New Roman"/>
                <a:cs typeface="Times New Roman"/>
                <a:sym typeface="Times New Roman"/>
              </a:defRPr>
            </a:lvl1pPr>
          </a:lstStyle>
          <a:p>
            <a:pPr/>
            <a:r>
              <a:t>How teachers and schools can be effective and make a difference…</a:t>
            </a:r>
          </a:p>
        </p:txBody>
      </p:sp>
      <p:sp>
        <p:nvSpPr>
          <p:cNvPr id="340" name="are sensitive to children’s emotional needs…"/>
          <p:cNvSpPr/>
          <p:nvPr>
            <p:ph type="body" idx="4294967295"/>
          </p:nvPr>
        </p:nvSpPr>
        <p:spPr>
          <a:xfrm>
            <a:off x="457200" y="1527175"/>
            <a:ext cx="8229600" cy="4641850"/>
          </a:xfrm>
          <a:prstGeom prst="rect">
            <a:avLst/>
          </a:prstGeom>
        </p:spPr>
        <p:txBody>
          <a:bodyPr>
            <a:normAutofit fontScale="100000" lnSpcReduction="0"/>
          </a:bodyPr>
          <a:lstStyle/>
          <a:p>
            <a:pPr marL="355146" indent="-355146">
              <a:lnSpc>
                <a:spcPct val="90000"/>
              </a:lnSpc>
              <a:spcBef>
                <a:spcPts val="1300"/>
              </a:spcBef>
              <a:buClrTx/>
              <a:buSzPct val="170000"/>
              <a:buChar char="•"/>
              <a:defRPr sz="2900">
                <a:solidFill>
                  <a:srgbClr val="333399"/>
                </a:solidFill>
                <a:latin typeface="Times New Roman"/>
                <a:ea typeface="Times New Roman"/>
                <a:cs typeface="Times New Roman"/>
                <a:sym typeface="Times New Roman"/>
              </a:defRPr>
            </a:pPr>
            <a:r>
              <a:t>are sensitive to children’s emotional needs</a:t>
            </a:r>
          </a:p>
          <a:p>
            <a:pPr marL="355146" indent="-355146">
              <a:lnSpc>
                <a:spcPct val="90000"/>
              </a:lnSpc>
              <a:spcBef>
                <a:spcPts val="1300"/>
              </a:spcBef>
              <a:buClrTx/>
              <a:buSzPct val="170000"/>
              <a:buChar char="•"/>
              <a:defRPr sz="2900">
                <a:solidFill>
                  <a:srgbClr val="333399"/>
                </a:solidFill>
                <a:latin typeface="Times New Roman"/>
                <a:ea typeface="Times New Roman"/>
                <a:cs typeface="Times New Roman"/>
                <a:sym typeface="Times New Roman"/>
              </a:defRPr>
            </a:pPr>
            <a:r>
              <a:t>direct children’s activities in a rational, issue-oriented manner</a:t>
            </a:r>
          </a:p>
          <a:p>
            <a:pPr marL="355146" indent="-355146">
              <a:lnSpc>
                <a:spcPct val="90000"/>
              </a:lnSpc>
              <a:spcBef>
                <a:spcPts val="1300"/>
              </a:spcBef>
              <a:buClrTx/>
              <a:buSzPct val="170000"/>
              <a:buChar char="•"/>
              <a:defRPr sz="2900">
                <a:solidFill>
                  <a:srgbClr val="333399"/>
                </a:solidFill>
                <a:latin typeface="Times New Roman"/>
                <a:ea typeface="Times New Roman"/>
                <a:cs typeface="Times New Roman"/>
                <a:sym typeface="Times New Roman"/>
              </a:defRPr>
            </a:pPr>
            <a:r>
              <a:t>encourage verbal give &amp; take</a:t>
            </a:r>
          </a:p>
          <a:p>
            <a:pPr marL="355146" indent="-355146">
              <a:lnSpc>
                <a:spcPct val="90000"/>
              </a:lnSpc>
              <a:spcBef>
                <a:spcPts val="1300"/>
              </a:spcBef>
              <a:buClrTx/>
              <a:buSzPct val="170000"/>
              <a:buChar char="•"/>
              <a:defRPr sz="2900">
                <a:solidFill>
                  <a:srgbClr val="333399"/>
                </a:solidFill>
                <a:latin typeface="Times New Roman"/>
                <a:ea typeface="Times New Roman"/>
                <a:cs typeface="Times New Roman"/>
                <a:sym typeface="Times New Roman"/>
              </a:defRPr>
            </a:pPr>
            <a:r>
              <a:t>discuss reasons behind policies &amp; elicit children’s perspectives</a:t>
            </a:r>
          </a:p>
          <a:p>
            <a:pPr marL="355146" indent="-355146">
              <a:lnSpc>
                <a:spcPct val="90000"/>
              </a:lnSpc>
              <a:spcBef>
                <a:spcPts val="1300"/>
              </a:spcBef>
              <a:buClrTx/>
              <a:buSzPct val="170000"/>
              <a:buChar char="•"/>
              <a:defRPr sz="2900">
                <a:solidFill>
                  <a:srgbClr val="333399"/>
                </a:solidFill>
                <a:latin typeface="Times New Roman"/>
                <a:ea typeface="Times New Roman"/>
                <a:cs typeface="Times New Roman"/>
                <a:sym typeface="Times New Roman"/>
              </a:defRPr>
            </a:pPr>
            <a:r>
              <a:t>exert control without over-restricting</a:t>
            </a:r>
            <a:r>
              <a:rPr>
                <a:solidFill>
                  <a:srgbClr val="000000"/>
                </a:solidFill>
              </a:rPr>
              <a:t> </a:t>
            </a:r>
          </a:p>
          <a:p>
            <a:pPr>
              <a:lnSpc>
                <a:spcPct val="90000"/>
              </a:lnSpc>
              <a:spcBef>
                <a:spcPts val="1400"/>
              </a:spcBef>
              <a:buSzTx/>
              <a:buFont typeface="Wingdings"/>
              <a:buNone/>
              <a:defRPr sz="2900">
                <a:latin typeface="Times New Roman"/>
                <a:ea typeface="Times New Roman"/>
                <a:cs typeface="Times New Roman"/>
                <a:sym typeface="Times New Roman"/>
              </a:defRPr>
            </a:pPr>
          </a:p>
          <a:p>
            <a:pPr>
              <a:lnSpc>
                <a:spcPct val="90000"/>
              </a:lnSpc>
              <a:spcBef>
                <a:spcPts val="1100"/>
              </a:spcBef>
              <a:buSzTx/>
              <a:buFont typeface="Wingdings"/>
              <a:buNone/>
              <a:defRPr sz="2900">
                <a:solidFill>
                  <a:srgbClr val="333399"/>
                </a:solidFill>
                <a:latin typeface="Times New Roman"/>
                <a:ea typeface="Times New Roman"/>
                <a:cs typeface="Times New Roman"/>
                <a:sym typeface="Times New Roman"/>
              </a:defRPr>
            </a:pPr>
            <a:r>
              <a:t>				(</a:t>
            </a:r>
            <a:r>
              <a:rPr sz="2000"/>
              <a:t>Baumarind</a:t>
            </a:r>
            <a:r>
              <a:t>, </a:t>
            </a:r>
            <a:r>
              <a:rPr sz="2000"/>
              <a:t>1978</a:t>
            </a:r>
            <a:r>
              <a:t>, </a:t>
            </a:r>
            <a:r>
              <a:rPr sz="2000"/>
              <a:t>1991</a:t>
            </a:r>
            <a:r>
              <a:t>; </a:t>
            </a:r>
            <a:r>
              <a:rPr sz="2000"/>
              <a:t>Chan</a:t>
            </a:r>
            <a:r>
              <a:t> </a:t>
            </a:r>
            <a:r>
              <a:rPr sz="2000"/>
              <a:t>&amp;</a:t>
            </a:r>
            <a:r>
              <a:t> </a:t>
            </a:r>
            <a:r>
              <a:rPr sz="2000"/>
              <a:t>Choo</a:t>
            </a:r>
            <a:r>
              <a:t>, </a:t>
            </a:r>
            <a:r>
              <a:rPr sz="2000"/>
              <a:t>2011</a:t>
            </a:r>
            <a:r>
              <a:t>)</a:t>
            </a:r>
          </a:p>
        </p:txBody>
      </p:sp>
      <p:pic>
        <p:nvPicPr>
          <p:cNvPr id="341" name="image.pdf" descr="image.pdf"/>
          <p:cNvPicPr>
            <a:picLocks noChangeAspect="1"/>
          </p:cNvPicPr>
          <p:nvPr/>
        </p:nvPicPr>
        <p:blipFill>
          <a:blip r:embed="rId2">
            <a:extLst/>
          </a:blip>
          <a:stretch>
            <a:fillRect/>
          </a:stretch>
        </p:blipFill>
        <p:spPr>
          <a:xfrm>
            <a:off x="6553200" y="381000"/>
            <a:ext cx="1331913" cy="1143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4" name="How teachers and schools can be effective and make a difference…"/>
          <p:cNvSpPr/>
          <p:nvPr>
            <p:ph type="title" idx="4294967295"/>
          </p:nvPr>
        </p:nvSpPr>
        <p:spPr>
          <a:xfrm>
            <a:off x="457200" y="457200"/>
            <a:ext cx="6562725" cy="914400"/>
          </a:xfrm>
          <a:prstGeom prst="rect">
            <a:avLst/>
          </a:prstGeom>
        </p:spPr>
        <p:txBody>
          <a:bodyPr>
            <a:normAutofit fontScale="100000" lnSpcReduction="0"/>
          </a:bodyPr>
          <a:lstStyle>
            <a:lvl1pPr>
              <a:defRPr i="1" sz="2900">
                <a:solidFill>
                  <a:srgbClr val="800000"/>
                </a:solidFill>
                <a:latin typeface="Times New Roman"/>
                <a:ea typeface="Times New Roman"/>
                <a:cs typeface="Times New Roman"/>
                <a:sym typeface="Times New Roman"/>
              </a:defRPr>
            </a:lvl1pPr>
          </a:lstStyle>
          <a:p>
            <a:pPr/>
            <a:r>
              <a:t>How teachers and schools can be effective and make a difference…</a:t>
            </a:r>
          </a:p>
        </p:txBody>
      </p:sp>
      <p:sp>
        <p:nvSpPr>
          <p:cNvPr id="345" name="develop &amp; share their vision and values, including the need for social justice…"/>
          <p:cNvSpPr/>
          <p:nvPr>
            <p:ph type="body" idx="4294967295"/>
          </p:nvPr>
        </p:nvSpPr>
        <p:spPr>
          <a:xfrm>
            <a:off x="223674" y="1557917"/>
            <a:ext cx="7923134" cy="4063373"/>
          </a:xfrm>
          <a:prstGeom prst="rect">
            <a:avLst/>
          </a:prstGeom>
        </p:spPr>
        <p:txBody>
          <a:bodyPr>
            <a:normAutofit fontScale="100000" lnSpcReduction="0"/>
          </a:bodyPr>
          <a:lstStyle/>
          <a:p>
            <a:pPr marL="288035" indent="-288035" defTabSz="768095">
              <a:lnSpc>
                <a:spcPct val="90000"/>
              </a:lnSpc>
              <a:spcBef>
                <a:spcPts val="1200"/>
              </a:spcBef>
              <a:buSzTx/>
              <a:buFont typeface="Wingdings"/>
              <a:buNone/>
              <a:defRPr sz="2520">
                <a:solidFill>
                  <a:srgbClr val="333399"/>
                </a:solidFill>
                <a:latin typeface="Times New Roman"/>
                <a:ea typeface="Times New Roman"/>
                <a:cs typeface="Times New Roman"/>
                <a:sym typeface="Times New Roman"/>
              </a:defRPr>
            </a:pPr>
          </a:p>
          <a:p>
            <a:pPr marL="308609" indent="-308609" defTabSz="768095">
              <a:lnSpc>
                <a:spcPct val="90000"/>
              </a:lnSpc>
              <a:spcBef>
                <a:spcPts val="1100"/>
              </a:spcBef>
              <a:buClrTx/>
              <a:buSzPct val="170000"/>
              <a:buChar char="•"/>
              <a:defRPr sz="2520">
                <a:solidFill>
                  <a:srgbClr val="333399"/>
                </a:solidFill>
                <a:latin typeface="Times New Roman"/>
                <a:ea typeface="Times New Roman"/>
                <a:cs typeface="Times New Roman"/>
                <a:sym typeface="Times New Roman"/>
              </a:defRPr>
            </a:pPr>
            <a:r>
              <a:t>develop &amp; share their vision and values, including the need for social justice</a:t>
            </a:r>
          </a:p>
          <a:p>
            <a:pPr marL="308609" indent="-308609" defTabSz="768095">
              <a:lnSpc>
                <a:spcPct val="90000"/>
              </a:lnSpc>
              <a:spcBef>
                <a:spcPts val="1100"/>
              </a:spcBef>
              <a:buClrTx/>
              <a:buSzPct val="170000"/>
              <a:buChar char="•"/>
              <a:defRPr sz="2520">
                <a:solidFill>
                  <a:srgbClr val="333399"/>
                </a:solidFill>
                <a:latin typeface="Times New Roman"/>
                <a:ea typeface="Times New Roman"/>
                <a:cs typeface="Times New Roman"/>
                <a:sym typeface="Times New Roman"/>
              </a:defRPr>
            </a:pPr>
            <a:r>
              <a:t>work collaboratively with families, communities and other schools</a:t>
            </a:r>
          </a:p>
          <a:p>
            <a:pPr marL="308609" indent="-308609" defTabSz="768095">
              <a:lnSpc>
                <a:spcPct val="90000"/>
              </a:lnSpc>
              <a:spcBef>
                <a:spcPts val="1100"/>
              </a:spcBef>
              <a:buClrTx/>
              <a:buSzPct val="170000"/>
              <a:buChar char="•"/>
              <a:defRPr sz="2520">
                <a:solidFill>
                  <a:srgbClr val="333399"/>
                </a:solidFill>
                <a:latin typeface="Times New Roman"/>
                <a:ea typeface="Times New Roman"/>
                <a:cs typeface="Times New Roman"/>
                <a:sym typeface="Times New Roman"/>
              </a:defRPr>
            </a:pPr>
            <a:r>
              <a:t>acknowledge parents as children’s first teachers</a:t>
            </a:r>
          </a:p>
          <a:p>
            <a:pPr marL="308609" indent="-308609" defTabSz="768095">
              <a:lnSpc>
                <a:spcPct val="90000"/>
              </a:lnSpc>
              <a:spcBef>
                <a:spcPts val="1100"/>
              </a:spcBef>
              <a:buClrTx/>
              <a:buSzPct val="170000"/>
              <a:buChar char="•"/>
              <a:defRPr sz="2520">
                <a:solidFill>
                  <a:srgbClr val="333399"/>
                </a:solidFill>
                <a:latin typeface="Times New Roman"/>
                <a:ea typeface="Times New Roman"/>
                <a:cs typeface="Times New Roman"/>
                <a:sym typeface="Times New Roman"/>
              </a:defRPr>
            </a:pPr>
            <a:r>
              <a:t>make time to increase their own, children’s and families’ understanding of the social and emotional aspects of living and learning						</a:t>
            </a:r>
          </a:p>
        </p:txBody>
      </p:sp>
      <p:pic>
        <p:nvPicPr>
          <p:cNvPr id="346" name="image.pdf" descr="image.pdf"/>
          <p:cNvPicPr>
            <a:picLocks noChangeAspect="1"/>
          </p:cNvPicPr>
          <p:nvPr/>
        </p:nvPicPr>
        <p:blipFill>
          <a:blip r:embed="rId2">
            <a:extLst/>
          </a:blip>
          <a:stretch>
            <a:fillRect/>
          </a:stretch>
        </p:blipFill>
        <p:spPr>
          <a:xfrm>
            <a:off x="6553200" y="381000"/>
            <a:ext cx="1331913" cy="1143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9" name="One 10-year-old girl’s reflective journal provides a moving account of her growing awareness of past wrongs and hurts, finding empathy for herself and others, taking responsibility, and developing a systems consciousness and deep sense of restorative justice. The girl went on to lead a whole school assembly of over 400 children and staff in an effort to raise others’ awareness of racism and bullying and the need for social equality and social justice."/>
          <p:cNvSpPr/>
          <p:nvPr/>
        </p:nvSpPr>
        <p:spPr>
          <a:xfrm>
            <a:off x="323850" y="1628775"/>
            <a:ext cx="8280400" cy="38476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900">
                <a:solidFill>
                  <a:srgbClr val="000090"/>
                </a:solidFill>
                <a:latin typeface="Times New Roman"/>
                <a:ea typeface="Times New Roman"/>
                <a:cs typeface="Times New Roman"/>
                <a:sym typeface="Times New Roman"/>
              </a:defRPr>
            </a:lvl1pPr>
          </a:lstStyle>
          <a:p>
            <a:pPr/>
            <a:r>
              <a:t>One 10-year-old girl’s reflective journal provides a moving account of her growing awareness of past wrongs and hurts, finding empathy for herself and others, taking responsibility, and developing a systems consciousness and deep sense of restorative justice. The girl went on to lead a whole school assembly of over 400 children and staff in an effort to raise others’ awareness of racism and bullying and the need for social equality and social justice.</a:t>
            </a:r>
          </a:p>
        </p:txBody>
      </p:sp>
      <p:sp>
        <p:nvSpPr>
          <p:cNvPr id="350" name="“We all have potential to lead because we all have responsibilities”  Gladstone Primary School Student Council, 2010"/>
          <p:cNvSpPr/>
          <p:nvPr/>
        </p:nvSpPr>
        <p:spPr>
          <a:xfrm>
            <a:off x="373571" y="265284"/>
            <a:ext cx="7961283" cy="8394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i="1" sz="2600">
                <a:solidFill>
                  <a:srgbClr val="800000"/>
                </a:solidFill>
                <a:latin typeface="Times New Roman"/>
                <a:ea typeface="Times New Roman"/>
                <a:cs typeface="Times New Roman"/>
                <a:sym typeface="Times New Roman"/>
              </a:defRPr>
            </a:pPr>
            <a:r>
              <a:t>“We all have potential to lead because we all have responsibilities”</a:t>
            </a:r>
            <a:r>
              <a:rPr b="0" i="0"/>
              <a:t>  </a:t>
            </a:r>
            <a:r>
              <a:rPr b="0" i="0" sz="2000"/>
              <a:t>Gladstone</a:t>
            </a:r>
            <a:r>
              <a:rPr b="0" i="0"/>
              <a:t> </a:t>
            </a:r>
            <a:r>
              <a:rPr b="0" i="0" sz="2000"/>
              <a:t>Primary</a:t>
            </a:r>
            <a:r>
              <a:rPr b="0" i="0"/>
              <a:t> </a:t>
            </a:r>
            <a:r>
              <a:rPr b="0" i="0" sz="2000"/>
              <a:t>School</a:t>
            </a:r>
            <a:r>
              <a:rPr b="0" i="0"/>
              <a:t> </a:t>
            </a:r>
            <a:r>
              <a:rPr b="0" i="0" sz="2000"/>
              <a:t>Student</a:t>
            </a:r>
            <a:r>
              <a:rPr b="0" i="0"/>
              <a:t> </a:t>
            </a:r>
            <a:r>
              <a:rPr b="0" i="0" sz="2000"/>
              <a:t>Council</a:t>
            </a:r>
            <a:r>
              <a:rPr b="0" i="0"/>
              <a:t>, </a:t>
            </a:r>
            <a:r>
              <a:rPr b="0" i="0" sz="2000"/>
              <a:t>2010</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3" name="“Today we are going to think about bullying and racism and why it should stop. Bullying and racism is a sign of disrespect to the people that surround you and the community you live in. Bullying can happen in many different ways for example if you are fat, if you are short, if you are tall and many other ways. BUT BULLYING CAN STOP. But of course with the help of adults and together we will all work together as a team. We would like people to be treated equally in our city.”…"/>
          <p:cNvSpPr/>
          <p:nvPr/>
        </p:nvSpPr>
        <p:spPr>
          <a:xfrm>
            <a:off x="551272" y="1407995"/>
            <a:ext cx="7605881" cy="520213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10000"/>
              </a:lnSpc>
              <a:defRPr sz="1800">
                <a:latin typeface="Chalkboard SE Regular"/>
                <a:ea typeface="Chalkboard SE Regular"/>
                <a:cs typeface="Chalkboard SE Regular"/>
                <a:sym typeface="Chalkboard SE Regular"/>
              </a:defRPr>
            </a:pPr>
            <a:r>
              <a:t> </a:t>
            </a:r>
            <a:r>
              <a:rPr sz="2400">
                <a:solidFill>
                  <a:srgbClr val="000090"/>
                </a:solidFill>
              </a:rPr>
              <a:t>“</a:t>
            </a:r>
            <a:r>
              <a:rPr sz="2400">
                <a:solidFill>
                  <a:srgbClr val="000090"/>
                </a:solidFill>
              </a:rPr>
              <a:t>Today we are going to think about bullying and racism and why it should stop. Bullying and racism is a sign of disrespect to the people that surround you and the community you live in. Bullying can happen in many different ways for example if you are fat, if you are short, if you are tall and many other ways. BUT BULLYING CAN STOP. But of course with the help of adults and together we will all work together as a team. We would like people to be treated equally in our city.</a:t>
            </a:r>
            <a:r>
              <a:rPr sz="2400">
                <a:solidFill>
                  <a:srgbClr val="000090"/>
                </a:solidFill>
              </a:rPr>
              <a:t>”</a:t>
            </a:r>
            <a:endParaRPr sz="2400">
              <a:solidFill>
                <a:srgbClr val="000090"/>
              </a:solidFill>
            </a:endParaRPr>
          </a:p>
          <a:p>
            <a:pPr>
              <a:lnSpc>
                <a:spcPct val="110000"/>
              </a:lnSpc>
              <a:defRPr sz="1800">
                <a:latin typeface="Chalkboard SE Regular"/>
                <a:ea typeface="Chalkboard SE Regular"/>
                <a:cs typeface="Chalkboard SE Regular"/>
                <a:sym typeface="Chalkboard SE Regular"/>
              </a:defRPr>
            </a:pPr>
            <a:r>
              <a:rPr sz="2000">
                <a:solidFill>
                  <a:srgbClr val="000090"/>
                </a:solidFill>
              </a:rPr>
              <a:t>(10-year-old member of the Girls</a:t>
            </a:r>
            <a:r>
              <a:rPr sz="2000">
                <a:solidFill>
                  <a:srgbClr val="000090"/>
                </a:solidFill>
              </a:rPr>
              <a:t>’</a:t>
            </a:r>
            <a:r>
              <a:rPr sz="2000">
                <a:solidFill>
                  <a:srgbClr val="000090"/>
                </a:solidFill>
              </a:rPr>
              <a:t> Chat Group, 2013)</a:t>
            </a:r>
          </a:p>
        </p:txBody>
      </p:sp>
      <p:sp>
        <p:nvSpPr>
          <p:cNvPr id="354" name="“We all have potential to lead because we all have responsibilities”  Gladstone Primary School Student Council, 2010"/>
          <p:cNvSpPr/>
          <p:nvPr/>
        </p:nvSpPr>
        <p:spPr>
          <a:xfrm>
            <a:off x="373571" y="265284"/>
            <a:ext cx="7961283" cy="8394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i="1" sz="2600">
                <a:solidFill>
                  <a:srgbClr val="800000"/>
                </a:solidFill>
                <a:latin typeface="Times New Roman"/>
                <a:ea typeface="Times New Roman"/>
                <a:cs typeface="Times New Roman"/>
                <a:sym typeface="Times New Roman"/>
              </a:defRPr>
            </a:pPr>
            <a:r>
              <a:t>“We all have potential to lead because we all have responsibilities”</a:t>
            </a:r>
            <a:r>
              <a:rPr b="0" i="0"/>
              <a:t>  </a:t>
            </a:r>
            <a:r>
              <a:rPr b="0" i="0" sz="2000"/>
              <a:t>Gladstone</a:t>
            </a:r>
            <a:r>
              <a:rPr b="0" i="0"/>
              <a:t> </a:t>
            </a:r>
            <a:r>
              <a:rPr b="0" i="0" sz="2000"/>
              <a:t>Primary</a:t>
            </a:r>
            <a:r>
              <a:rPr b="0" i="0"/>
              <a:t> </a:t>
            </a:r>
            <a:r>
              <a:rPr b="0" i="0" sz="2000"/>
              <a:t>School</a:t>
            </a:r>
            <a:r>
              <a:rPr b="0" i="0"/>
              <a:t> </a:t>
            </a:r>
            <a:r>
              <a:rPr b="0" i="0" sz="2000"/>
              <a:t>Student</a:t>
            </a:r>
            <a:r>
              <a:rPr b="0" i="0"/>
              <a:t> </a:t>
            </a:r>
            <a:r>
              <a:rPr b="0" i="0" sz="2000"/>
              <a:t>Council</a:t>
            </a:r>
            <a:r>
              <a:rPr b="0" i="0"/>
              <a:t>, </a:t>
            </a:r>
            <a:r>
              <a:rPr b="0" i="0" sz="2000"/>
              <a:t>2010</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7" name="image.jpeg" descr="image.jpeg"/>
          <p:cNvPicPr>
            <a:picLocks noChangeAspect="1"/>
          </p:cNvPicPr>
          <p:nvPr/>
        </p:nvPicPr>
        <p:blipFill>
          <a:blip r:embed="rId2">
            <a:extLst/>
          </a:blip>
          <a:stretch>
            <a:fillRect/>
          </a:stretch>
        </p:blipFill>
        <p:spPr>
          <a:xfrm>
            <a:off x="3995737" y="2924175"/>
            <a:ext cx="4824413" cy="3744913"/>
          </a:xfrm>
          <a:prstGeom prst="rect">
            <a:avLst/>
          </a:prstGeom>
          <a:ln w="12700">
            <a:miter lim="400000"/>
          </a:ln>
        </p:spPr>
      </p:pic>
      <p:pic>
        <p:nvPicPr>
          <p:cNvPr id="358" name="image.jpeg" descr="image.jpeg"/>
          <p:cNvPicPr>
            <a:picLocks noChangeAspect="1"/>
          </p:cNvPicPr>
          <p:nvPr/>
        </p:nvPicPr>
        <p:blipFill>
          <a:blip r:embed="rId3">
            <a:extLst/>
          </a:blip>
          <a:stretch>
            <a:fillRect/>
          </a:stretch>
        </p:blipFill>
        <p:spPr>
          <a:xfrm>
            <a:off x="250825" y="2924175"/>
            <a:ext cx="3497263" cy="3744913"/>
          </a:xfrm>
          <a:prstGeom prst="rect">
            <a:avLst/>
          </a:prstGeom>
          <a:ln w="12700">
            <a:miter lim="400000"/>
          </a:ln>
        </p:spPr>
      </p:pic>
      <p:sp>
        <p:nvSpPr>
          <p:cNvPr id="359" name="A mother talked of her attachment to her old front door key and created a graphic representation of the locality. Her deep affection for the area and its diversity was undiminished by the realities of drug abuse, physical attacks and burglaries."/>
          <p:cNvSpPr/>
          <p:nvPr/>
        </p:nvSpPr>
        <p:spPr>
          <a:xfrm>
            <a:off x="323850" y="1052512"/>
            <a:ext cx="7813675" cy="186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2400">
                <a:solidFill>
                  <a:srgbClr val="000090"/>
                </a:solidFill>
                <a:latin typeface="Calibri"/>
                <a:ea typeface="Calibri"/>
                <a:cs typeface="Calibri"/>
                <a:sym typeface="Calibri"/>
              </a:defRPr>
            </a:lvl1pPr>
          </a:lstStyle>
          <a:p>
            <a:pPr/>
            <a:r>
              <a:t>A mother talked of her attachment to her old front door key and created a graphic representation of the locality. Her deep affection for the area and its diversity was undiminished by the realities of drug abuse, physical attacks and burglaries. </a:t>
            </a:r>
          </a:p>
        </p:txBody>
      </p:sp>
      <p:sp>
        <p:nvSpPr>
          <p:cNvPr id="360" name="“We all have potential to lead because we all have responsibilities”  Gladstone Primary School Student Council, 2010"/>
          <p:cNvSpPr/>
          <p:nvPr/>
        </p:nvSpPr>
        <p:spPr>
          <a:xfrm>
            <a:off x="386681" y="121069"/>
            <a:ext cx="7961284" cy="8394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i="1" sz="2600">
                <a:solidFill>
                  <a:srgbClr val="800000"/>
                </a:solidFill>
                <a:latin typeface="Times New Roman"/>
                <a:ea typeface="Times New Roman"/>
                <a:cs typeface="Times New Roman"/>
                <a:sym typeface="Times New Roman"/>
              </a:defRPr>
            </a:pPr>
            <a:r>
              <a:t>“We all have potential to lead because we all have responsibilities”</a:t>
            </a:r>
            <a:r>
              <a:rPr b="0" i="0"/>
              <a:t>  </a:t>
            </a:r>
            <a:r>
              <a:rPr b="0" i="0" sz="2000"/>
              <a:t>Gladstone</a:t>
            </a:r>
            <a:r>
              <a:rPr b="0" i="0"/>
              <a:t> </a:t>
            </a:r>
            <a:r>
              <a:rPr b="0" i="0" sz="2000"/>
              <a:t>Primary</a:t>
            </a:r>
            <a:r>
              <a:rPr b="0" i="0"/>
              <a:t> </a:t>
            </a:r>
            <a:r>
              <a:rPr b="0" i="0" sz="2000"/>
              <a:t>School</a:t>
            </a:r>
            <a:r>
              <a:rPr b="0" i="0"/>
              <a:t> </a:t>
            </a:r>
            <a:r>
              <a:rPr b="0" i="0" sz="2000"/>
              <a:t>Student</a:t>
            </a:r>
            <a:r>
              <a:rPr b="0" i="0"/>
              <a:t> </a:t>
            </a:r>
            <a:r>
              <a:rPr b="0" i="0" sz="2000"/>
              <a:t>Council</a:t>
            </a:r>
            <a:r>
              <a:rPr b="0" i="0"/>
              <a:t>, </a:t>
            </a:r>
            <a:r>
              <a:rPr b="0" i="0" sz="2000"/>
              <a:t>2010</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Leadership that encourages, holds and contains is central to effective parenting, teaching and management - and promotes emotional intelligence, social equality and resilience."/>
          <p:cNvSpPr/>
          <p:nvPr>
            <p:ph type="body" idx="4294967295"/>
          </p:nvPr>
        </p:nvSpPr>
        <p:spPr>
          <a:xfrm>
            <a:off x="323850" y="981075"/>
            <a:ext cx="8496300" cy="4968875"/>
          </a:xfrm>
          <a:prstGeom prst="rect">
            <a:avLst/>
          </a:prstGeom>
        </p:spPr>
        <p:txBody>
          <a:bodyPr>
            <a:normAutofit fontScale="100000" lnSpcReduction="0"/>
          </a:bodyPr>
          <a:lstStyle/>
          <a:p>
            <a:pPr marL="0" indent="0">
              <a:spcBef>
                <a:spcPts val="1100"/>
              </a:spcBef>
              <a:buSzTx/>
              <a:buFont typeface="Wingdings"/>
              <a:buNone/>
              <a:defRPr b="1" sz="4800">
                <a:solidFill>
                  <a:srgbClr val="800000"/>
                </a:solidFill>
                <a:latin typeface="Times New Roman"/>
                <a:ea typeface="Times New Roman"/>
                <a:cs typeface="Times New Roman"/>
                <a:sym typeface="Times New Roman"/>
              </a:defRPr>
            </a:pPr>
            <a:r>
              <a:t>Leadership</a:t>
            </a:r>
            <a:r>
              <a:rPr b="0">
                <a:solidFill>
                  <a:srgbClr val="000090"/>
                </a:solidFill>
              </a:rPr>
              <a:t> </a:t>
            </a:r>
            <a:r>
              <a:rPr b="0" i="1">
                <a:solidFill>
                  <a:srgbClr val="000090"/>
                </a:solidFill>
              </a:rPr>
              <a:t>that encourages, holds and contains </a:t>
            </a:r>
            <a:r>
              <a:rPr b="0">
                <a:solidFill>
                  <a:srgbClr val="000090"/>
                </a:solidFill>
              </a:rPr>
              <a:t>is central to effective parenting, teaching </a:t>
            </a:r>
            <a:r>
              <a:rPr b="0" i="1">
                <a:solidFill>
                  <a:srgbClr val="000090"/>
                </a:solidFill>
              </a:rPr>
              <a:t>and</a:t>
            </a:r>
            <a:r>
              <a:rPr b="0">
                <a:solidFill>
                  <a:srgbClr val="000090"/>
                </a:solidFill>
              </a:rPr>
              <a:t> management - and promotes emotional intelligence, social equality and resilience.</a:t>
            </a:r>
          </a:p>
        </p:txBody>
      </p:sp>
      <p:sp>
        <p:nvSpPr>
          <p:cNvPr id="363"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6" name="Research support for Adlerian leadership theory"/>
          <p:cNvSpPr/>
          <p:nvPr>
            <p:ph type="title" idx="4294967295"/>
          </p:nvPr>
        </p:nvSpPr>
        <p:spPr>
          <a:xfrm>
            <a:off x="179387" y="304800"/>
            <a:ext cx="7669213" cy="563563"/>
          </a:xfrm>
          <a:prstGeom prst="rect">
            <a:avLst/>
          </a:prstGeom>
        </p:spPr>
        <p:txBody>
          <a:bodyPr>
            <a:normAutofit fontScale="100000" lnSpcReduction="0"/>
          </a:bodyPr>
          <a:lstStyle>
            <a:lvl1pPr defTabSz="877823">
              <a:defRPr i="1" sz="2976">
                <a:solidFill>
                  <a:srgbClr val="800000"/>
                </a:solidFill>
                <a:latin typeface="Times New Roman"/>
                <a:ea typeface="Times New Roman"/>
                <a:cs typeface="Times New Roman"/>
                <a:sym typeface="Times New Roman"/>
              </a:defRPr>
            </a:lvl1pPr>
          </a:lstStyle>
          <a:p>
            <a:pPr/>
            <a:r>
              <a:t>Research support for Adlerian leadership theory</a:t>
            </a:r>
          </a:p>
        </p:txBody>
      </p:sp>
      <p:sp>
        <p:nvSpPr>
          <p:cNvPr id="367" name="Years of research show -…"/>
          <p:cNvSpPr/>
          <p:nvPr/>
        </p:nvSpPr>
        <p:spPr>
          <a:xfrm>
            <a:off x="571500" y="1108594"/>
            <a:ext cx="8001000" cy="5143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1400"/>
              </a:spcBef>
              <a:defRPr b="1" sz="2400">
                <a:solidFill>
                  <a:srgbClr val="4F5299"/>
                </a:solidFill>
                <a:latin typeface="Times New Roman"/>
                <a:ea typeface="Times New Roman"/>
                <a:cs typeface="Times New Roman"/>
                <a:sym typeface="Times New Roman"/>
              </a:defRPr>
            </a:pPr>
            <a:r>
              <a:t>Years of research show </a:t>
            </a:r>
            <a:r>
              <a:rPr>
                <a:latin typeface="+mj-lt"/>
                <a:ea typeface="+mj-ea"/>
                <a:cs typeface="+mj-cs"/>
                <a:sym typeface="Arial"/>
              </a:rPr>
              <a:t>-</a:t>
            </a:r>
            <a:endParaRPr>
              <a:latin typeface="+mj-lt"/>
              <a:ea typeface="+mj-ea"/>
              <a:cs typeface="+mj-cs"/>
              <a:sym typeface="Arial"/>
            </a:endParaRPr>
          </a:p>
          <a:p>
            <a:pPr>
              <a:lnSpc>
                <a:spcPct val="90000"/>
              </a:lnSpc>
              <a:spcBef>
                <a:spcPts val="1400"/>
              </a:spcBef>
              <a:buClr>
                <a:srgbClr val="000000"/>
              </a:buClr>
              <a:buSzPct val="100000"/>
              <a:buChar char="•"/>
              <a:defRPr b="1" sz="2400">
                <a:solidFill>
                  <a:srgbClr val="4F5299"/>
                </a:solidFill>
              </a:defRPr>
            </a:pPr>
            <a:r>
              <a:t> </a:t>
            </a:r>
            <a:r>
              <a:rPr b="0">
                <a:solidFill>
                  <a:srgbClr val="000000"/>
                </a:solidFill>
                <a:latin typeface="Times New Roman"/>
                <a:ea typeface="Times New Roman"/>
                <a:cs typeface="Times New Roman"/>
                <a:sym typeface="Times New Roman"/>
              </a:rPr>
              <a:t>Troubled and troubling young people’s parents tend to be ‘authoritarian’ or ‘permissive’, compared with well functioning young people who feel good about themselves and achieve, who have </a:t>
            </a:r>
            <a:r>
              <a:rPr b="0" i="1">
                <a:solidFill>
                  <a:srgbClr val="000000"/>
                </a:solidFill>
                <a:latin typeface="Times New Roman"/>
                <a:ea typeface="Times New Roman"/>
                <a:cs typeface="Times New Roman"/>
                <a:sym typeface="Times New Roman"/>
              </a:rPr>
              <a:t>authoritative</a:t>
            </a:r>
            <a:r>
              <a:rPr b="0">
                <a:solidFill>
                  <a:srgbClr val="000000"/>
                </a:solidFill>
                <a:latin typeface="Times New Roman"/>
                <a:ea typeface="Times New Roman"/>
                <a:cs typeface="Times New Roman"/>
                <a:sym typeface="Times New Roman"/>
              </a:rPr>
              <a:t> / </a:t>
            </a:r>
            <a:r>
              <a:rPr b="0" i="1">
                <a:solidFill>
                  <a:srgbClr val="000000"/>
                </a:solidFill>
                <a:latin typeface="Times New Roman"/>
                <a:ea typeface="Times New Roman"/>
                <a:cs typeface="Times New Roman"/>
                <a:sym typeface="Times New Roman"/>
              </a:rPr>
              <a:t>democratic</a:t>
            </a:r>
            <a:r>
              <a:rPr b="0">
                <a:solidFill>
                  <a:srgbClr val="000000"/>
                </a:solidFill>
                <a:latin typeface="Times New Roman"/>
                <a:ea typeface="Times New Roman"/>
                <a:cs typeface="Times New Roman"/>
                <a:sym typeface="Times New Roman"/>
              </a:rPr>
              <a:t> parents </a:t>
            </a:r>
            <a:r>
              <a:rPr b="0" sz="1800">
                <a:latin typeface="Times New Roman"/>
                <a:ea typeface="Times New Roman"/>
                <a:cs typeface="Times New Roman"/>
                <a:sym typeface="Times New Roman"/>
              </a:rPr>
              <a:t>(Baumarind, 1967-1991; Chan &amp; Choo, 2011; Ferguson, 2013).</a:t>
            </a:r>
            <a:endParaRPr sz="1800">
              <a:latin typeface="Times New Roman"/>
              <a:ea typeface="Times New Roman"/>
              <a:cs typeface="Times New Roman"/>
              <a:sym typeface="Times New Roman"/>
            </a:endParaRPr>
          </a:p>
          <a:p>
            <a:pPr>
              <a:lnSpc>
                <a:spcPct val="90000"/>
              </a:lnSpc>
              <a:spcBef>
                <a:spcPts val="1400"/>
              </a:spcBef>
              <a:buClr>
                <a:srgbClr val="000000"/>
              </a:buClr>
              <a:buSzPct val="100000"/>
              <a:buChar char="•"/>
              <a:defRPr sz="2400">
                <a:latin typeface="Times New Roman"/>
                <a:ea typeface="Times New Roman"/>
                <a:cs typeface="Times New Roman"/>
                <a:sym typeface="Times New Roman"/>
              </a:defRPr>
            </a:pPr>
            <a:r>
              <a:t> Parenting and parenting support programs bring shifts to authoritative parenting, more positive parent-child relationships &amp; child behavior </a:t>
            </a:r>
            <a:r>
              <a:rPr sz="1800">
                <a:solidFill>
                  <a:srgbClr val="4F5299"/>
                </a:solidFill>
              </a:rPr>
              <a:t>(Anning, 2007; John, 2001).</a:t>
            </a:r>
            <a:endParaRPr sz="1800"/>
          </a:p>
          <a:p>
            <a:pPr>
              <a:lnSpc>
                <a:spcPct val="90000"/>
              </a:lnSpc>
              <a:spcBef>
                <a:spcPts val="1400"/>
              </a:spcBef>
              <a:buClr>
                <a:srgbClr val="000000"/>
              </a:buClr>
              <a:buSzPct val="100000"/>
              <a:buChar char="•"/>
              <a:defRPr sz="2400">
                <a:latin typeface="Times New Roman"/>
                <a:ea typeface="Times New Roman"/>
                <a:cs typeface="Times New Roman"/>
                <a:sym typeface="Times New Roman"/>
              </a:defRPr>
            </a:pPr>
            <a:r>
              <a:t> Sensitive and </a:t>
            </a:r>
            <a:r>
              <a:rPr i="1"/>
              <a:t>authoritative</a:t>
            </a:r>
            <a:r>
              <a:t> leadership in schools led to improvements in behaviour &amp; achievement</a:t>
            </a:r>
            <a:r>
              <a:rPr>
                <a:solidFill>
                  <a:srgbClr val="4F5299"/>
                </a:solidFill>
              </a:rPr>
              <a:t> </a:t>
            </a:r>
            <a:r>
              <a:rPr sz="1800">
                <a:solidFill>
                  <a:srgbClr val="4F5299"/>
                </a:solidFill>
              </a:rPr>
              <a:t>(Fonagy et al, 2005).</a:t>
            </a:r>
            <a:endParaRPr sz="1800">
              <a:solidFill>
                <a:srgbClr val="4F5299"/>
              </a:solidFill>
            </a:endParaRPr>
          </a:p>
          <a:p>
            <a:pPr>
              <a:lnSpc>
                <a:spcPct val="90000"/>
              </a:lnSpc>
              <a:spcBef>
                <a:spcPts val="1400"/>
              </a:spcBef>
              <a:buClr>
                <a:srgbClr val="000000"/>
              </a:buClr>
              <a:buSzPct val="100000"/>
              <a:buChar char="•"/>
              <a:defRPr sz="2400">
                <a:latin typeface="Times New Roman"/>
                <a:ea typeface="Times New Roman"/>
                <a:cs typeface="Times New Roman"/>
                <a:sym typeface="Times New Roman"/>
              </a:defRPr>
            </a:pPr>
            <a:r>
              <a:t> Staff satisfaction, creativity and effectiveness were found to depend on </a:t>
            </a:r>
            <a:r>
              <a:rPr i="1"/>
              <a:t>authoritative/democratic</a:t>
            </a:r>
            <a:r>
              <a:t> leadership; yet autocratic management tends to predominate </a:t>
            </a:r>
            <a:r>
              <a:rPr sz="1800">
                <a:solidFill>
                  <a:srgbClr val="4F5299"/>
                </a:solidFill>
              </a:rPr>
              <a:t>(Hamlin &amp; Sawyer, 2007).</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0" name="29"/>
          <p:cNvSpPr/>
          <p:nvPr/>
        </p:nvSpPr>
        <p:spPr>
          <a:xfrm>
            <a:off x="6553200" y="6248400"/>
            <a:ext cx="2133600"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000"/>
            </a:lvl1pPr>
          </a:lstStyle>
          <a:p>
            <a:pPr/>
            <a:r>
              <a:t>29</a:t>
            </a:r>
          </a:p>
        </p:txBody>
      </p:sp>
      <p:sp>
        <p:nvSpPr>
          <p:cNvPr id="371" name="Again, Adler on social equality"/>
          <p:cNvSpPr/>
          <p:nvPr>
            <p:ph type="title" idx="4294967295"/>
          </p:nvPr>
        </p:nvSpPr>
        <p:spPr>
          <a:xfrm>
            <a:off x="487886" y="273596"/>
            <a:ext cx="6994526" cy="762001"/>
          </a:xfrm>
          <a:prstGeom prst="rect">
            <a:avLst/>
          </a:prstGeom>
        </p:spPr>
        <p:txBody>
          <a:bodyPr>
            <a:normAutofit fontScale="100000" lnSpcReduction="0"/>
          </a:bodyPr>
          <a:lstStyle>
            <a:lvl1pPr>
              <a:defRPr i="1" sz="4000">
                <a:solidFill>
                  <a:srgbClr val="800000"/>
                </a:solidFill>
                <a:latin typeface="Times New Roman"/>
                <a:ea typeface="Times New Roman"/>
                <a:cs typeface="Times New Roman"/>
                <a:sym typeface="Times New Roman"/>
              </a:defRPr>
            </a:lvl1pPr>
          </a:lstStyle>
          <a:p>
            <a:pPr/>
            <a:r>
              <a:t>Again, Adler on social equality   </a:t>
            </a:r>
          </a:p>
        </p:txBody>
      </p:sp>
      <p:sp>
        <p:nvSpPr>
          <p:cNvPr id="372" name="“Adler recognised equality as a fundamental prerequisite for the logic of social living; without it there can be no stability or social harmony…”(Dreikurs, 1971)…"/>
          <p:cNvSpPr/>
          <p:nvPr/>
        </p:nvSpPr>
        <p:spPr>
          <a:xfrm>
            <a:off x="473576" y="1306292"/>
            <a:ext cx="8196848" cy="533063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defRPr b="1" sz="2400">
                <a:solidFill>
                  <a:srgbClr val="4F5299"/>
                </a:solidFill>
                <a:latin typeface="Times New Roman"/>
                <a:ea typeface="Times New Roman"/>
                <a:cs typeface="Times New Roman"/>
                <a:sym typeface="Times New Roman"/>
              </a:defRPr>
            </a:pPr>
            <a:r>
              <a:t>“</a:t>
            </a:r>
            <a:r>
              <a:rPr b="0" i="1"/>
              <a:t>Adler recognised equality as a fundamental prerequisite for the logic of social living; without it there can be no stability or social harmony…</a:t>
            </a:r>
            <a:r>
              <a:rPr b="0"/>
              <a:t>”</a:t>
            </a:r>
            <a:r>
              <a:rPr b="0" sz="1800"/>
              <a:t>(Dreikurs, 1971)</a:t>
            </a:r>
            <a:endParaRPr sz="1800">
              <a:solidFill>
                <a:srgbClr val="FF6600"/>
              </a:solidFill>
            </a:endParaRPr>
          </a:p>
          <a:p>
            <a:pPr marL="342900" indent="-342900">
              <a:defRPr sz="2400"/>
            </a:pPr>
            <a:r>
              <a:t>	</a:t>
            </a:r>
          </a:p>
          <a:p>
            <a:pPr marL="342900" indent="-342900">
              <a:defRPr i="1" sz="2400">
                <a:solidFill>
                  <a:srgbClr val="333399"/>
                </a:solidFill>
                <a:latin typeface="Times New Roman"/>
                <a:ea typeface="Times New Roman"/>
                <a:cs typeface="Times New Roman"/>
                <a:sym typeface="Times New Roman"/>
              </a:defRPr>
            </a:pPr>
            <a:r>
              <a:t>“</a:t>
            </a:r>
            <a:r>
              <a:t>If he/[she] can abandon a dream of the world …which was born of his/]her] vanity and which justifies his/[her] vanity, then more and more will it be possible for him/[her] to begin to feel him/[her]self an equal among equals, and less and less will he/[she] feel dependent on the opinions of others</a:t>
            </a:r>
            <a:r>
              <a:t>”</a:t>
            </a:r>
            <a:r>
              <a:t> </a:t>
            </a:r>
            <a:r>
              <a:rPr i="0" sz="1800">
                <a:solidFill>
                  <a:srgbClr val="4F5299"/>
                </a:solidFill>
              </a:rPr>
              <a:t>(Adler, 1913).</a:t>
            </a:r>
            <a:endParaRPr sz="1800">
              <a:solidFill>
                <a:srgbClr val="4F5299"/>
              </a:solidFill>
            </a:endParaRPr>
          </a:p>
          <a:p>
            <a:pPr marL="342900" indent="-342900">
              <a:defRPr sz="2400"/>
            </a:pPr>
          </a:p>
          <a:p>
            <a:pPr marL="342900" indent="-342900">
              <a:defRPr i="1" sz="2400">
                <a:solidFill>
                  <a:srgbClr val="333399"/>
                </a:solidFill>
                <a:latin typeface="Times New Roman"/>
                <a:ea typeface="Times New Roman"/>
                <a:cs typeface="Times New Roman"/>
                <a:sym typeface="Times New Roman"/>
              </a:defRPr>
            </a:pPr>
            <a:r>
              <a:t>“</a:t>
            </a:r>
            <a:r>
              <a:t>As soon as he/[she] can connect him/[her]self with his fellow [humans] on an equal and cooperative footing, he/[she] is cured</a:t>
            </a:r>
            <a:r>
              <a:t>”</a:t>
            </a:r>
            <a:r>
              <a:rPr i="0"/>
              <a:t> </a:t>
            </a:r>
            <a:r>
              <a:rPr i="0" sz="1800">
                <a:solidFill>
                  <a:srgbClr val="4F5299"/>
                </a:solidFill>
              </a:rPr>
              <a:t>(Adler, 1931).</a:t>
            </a:r>
            <a:endParaRPr sz="1800"/>
          </a:p>
          <a:p>
            <a:pPr marL="342900" indent="-342900">
              <a:defRPr i="1" sz="2400"/>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History of NPQICL, MA &amp; PhD in  Leadership of Integrated Provision for Children &amp; Families"/>
          <p:cNvSpPr/>
          <p:nvPr>
            <p:ph type="title" idx="4294967295"/>
          </p:nvPr>
        </p:nvSpPr>
        <p:spPr>
          <a:xfrm>
            <a:off x="468312" y="44450"/>
            <a:ext cx="7543801" cy="1081088"/>
          </a:xfrm>
          <a:prstGeom prst="rect">
            <a:avLst/>
          </a:prstGeom>
        </p:spPr>
        <p:txBody>
          <a:bodyPr>
            <a:normAutofit fontScale="100000" lnSpcReduction="0"/>
          </a:bodyPr>
          <a:lstStyle>
            <a:lvl1pPr>
              <a:defRPr i="1" sz="2800">
                <a:solidFill>
                  <a:srgbClr val="800000"/>
                </a:solidFill>
                <a:latin typeface="Times New Roman"/>
                <a:ea typeface="Times New Roman"/>
                <a:cs typeface="Times New Roman"/>
                <a:sym typeface="Times New Roman"/>
              </a:defRPr>
            </a:lvl1pPr>
          </a:lstStyle>
          <a:p>
            <a:pPr/>
            <a:r>
              <a:t>History of NPQICL, MA &amp; PhD in  Leadership of Integrated Provision for Children &amp; Families</a:t>
            </a:r>
          </a:p>
        </p:txBody>
      </p:sp>
      <p:sp>
        <p:nvSpPr>
          <p:cNvPr id="149" name="Children’s Centres in England grew from 40 to 3,500 between 2002-2010, with initial funding to de-stigmatise and improve quality of local services by integrating nursery education, child care, social support - including health services, adult education &amp; training, followed by surge of funding to reduce child poverty…"/>
          <p:cNvSpPr/>
          <p:nvPr>
            <p:ph type="body" idx="4294967295"/>
          </p:nvPr>
        </p:nvSpPr>
        <p:spPr>
          <a:xfrm>
            <a:off x="250825" y="1196975"/>
            <a:ext cx="8785225" cy="5040313"/>
          </a:xfrm>
          <a:prstGeom prst="rect">
            <a:avLst/>
          </a:prstGeom>
        </p:spPr>
        <p:txBody>
          <a:bodyPr>
            <a:normAutofit fontScale="100000" lnSpcReduction="0"/>
          </a:bodyPr>
          <a:lstStyle/>
          <a:p>
            <a:pPr>
              <a:spcBef>
                <a:spcPts val="500"/>
              </a:spcBef>
              <a:buChar char="●"/>
              <a:defRPr sz="2400">
                <a:solidFill>
                  <a:srgbClr val="333399"/>
                </a:solidFill>
                <a:latin typeface="Times New Roman"/>
                <a:ea typeface="Times New Roman"/>
                <a:cs typeface="Times New Roman"/>
                <a:sym typeface="Times New Roman"/>
              </a:defRPr>
            </a:pPr>
            <a:r>
              <a:t>Children’s Centres in England grew from 40 to 3,500 between 2002-2010, with initial funding to de-stigmatise and improve quality of local services by integrating nursery education, child care, social support - including health services, adult education &amp; training, </a:t>
            </a:r>
            <a:r>
              <a:rPr b="1" i="1"/>
              <a:t>followed by surge of funding to reduce child poverty</a:t>
            </a:r>
            <a:endParaRPr b="1" i="1"/>
          </a:p>
          <a:p>
            <a:pPr>
              <a:spcBef>
                <a:spcPts val="500"/>
              </a:spcBef>
              <a:buChar char="●"/>
              <a:defRPr sz="2400">
                <a:solidFill>
                  <a:srgbClr val="333399"/>
                </a:solidFill>
                <a:latin typeface="Times New Roman"/>
                <a:ea typeface="Times New Roman"/>
                <a:cs typeface="Times New Roman"/>
                <a:sym typeface="Times New Roman"/>
              </a:defRPr>
            </a:pPr>
            <a:r>
              <a:t>National Professional Qualification in Integrated Centre Leadership (NPQICL) offered from 2004-2015, a part-time, year-long, work-based, experiential &amp; academic program, conferring 1/3 MA credits</a:t>
            </a:r>
          </a:p>
          <a:p>
            <a:pPr>
              <a:spcBef>
                <a:spcPts val="500"/>
              </a:spcBef>
              <a:buChar char="●"/>
              <a:defRPr sz="2400">
                <a:solidFill>
                  <a:srgbClr val="333399"/>
                </a:solidFill>
                <a:latin typeface="Times New Roman"/>
                <a:ea typeface="Times New Roman"/>
                <a:cs typeface="Times New Roman"/>
                <a:sym typeface="Times New Roman"/>
              </a:defRPr>
            </a:pPr>
            <a:r>
              <a:t>NPQICL values &amp; competencies: reflective practice, practitioner-led action research, egalitarian &amp; democratic principles, andragogy, life-long development &amp; learning, mentoring &amp; supervision</a:t>
            </a:r>
          </a:p>
          <a:p>
            <a:pPr>
              <a:spcBef>
                <a:spcPts val="500"/>
              </a:spcBef>
              <a:buChar char="●"/>
              <a:defRPr sz="2400">
                <a:solidFill>
                  <a:srgbClr val="333399"/>
                </a:solidFill>
                <a:latin typeface="Times New Roman"/>
                <a:ea typeface="Times New Roman"/>
                <a:cs typeface="Times New Roman"/>
                <a:sym typeface="Times New Roman"/>
              </a:defRPr>
            </a:pPr>
            <a:r>
              <a:t>Part-time MA &amp; PhD programs for leaders designed to increase confidence and effectiveness of EY professionals &amp; settings</a:t>
            </a:r>
          </a:p>
        </p:txBody>
      </p:sp>
      <p:sp>
        <p:nvSpPr>
          <p:cNvPr id="150" name="Slide Number"/>
          <p:cNvSpPr/>
          <p:nvPr>
            <p:ph type="sldNum" sz="quarter" idx="2"/>
          </p:nvPr>
        </p:nvSpPr>
        <p:spPr>
          <a:xfrm>
            <a:off x="8512028" y="6248400"/>
            <a:ext cx="174772"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ustaining effective human services requires that leaders and staff  take part in regular supportive supervision with someone …"/>
          <p:cNvSpPr/>
          <p:nvPr>
            <p:ph type="title" idx="4294967295"/>
          </p:nvPr>
        </p:nvSpPr>
        <p:spPr>
          <a:xfrm>
            <a:off x="323850" y="476250"/>
            <a:ext cx="8280400" cy="1295400"/>
          </a:xfrm>
          <a:prstGeom prst="rect">
            <a:avLst/>
          </a:prstGeom>
        </p:spPr>
        <p:txBody>
          <a:bodyPr>
            <a:normAutofit fontScale="100000" lnSpcReduction="0"/>
          </a:bodyPr>
          <a:lstStyle/>
          <a:p>
            <a:pPr defTabSz="813816">
              <a:defRPr i="1" sz="2848">
                <a:solidFill>
                  <a:srgbClr val="99231A"/>
                </a:solidFill>
                <a:latin typeface="Times New Roman"/>
                <a:ea typeface="Times New Roman"/>
                <a:cs typeface="Times New Roman"/>
                <a:sym typeface="Times New Roman"/>
              </a:defRPr>
            </a:pPr>
            <a:r>
              <a:t>Sustaining effective human services</a:t>
            </a:r>
            <a:r>
              <a:rPr i="0"/>
              <a:t> requires that leaders and staff  take part in regular supportive supervision with someone …</a:t>
            </a:r>
          </a:p>
        </p:txBody>
      </p:sp>
      <p:sp>
        <p:nvSpPr>
          <p:cNvPr id="375" name="…they respect and trust, in order to share their feelings, dilemmas, doubts and fears, confidentially, without fear of recrimination…"/>
          <p:cNvSpPr/>
          <p:nvPr/>
        </p:nvSpPr>
        <p:spPr>
          <a:xfrm>
            <a:off x="342900" y="2048105"/>
            <a:ext cx="8458200" cy="46025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711200" indent="-711200">
              <a:spcBef>
                <a:spcPts val="1200"/>
              </a:spcBef>
              <a:buSzPct val="100000"/>
              <a:buChar char="❖"/>
              <a:defRPr>
                <a:solidFill>
                  <a:srgbClr val="333399"/>
                </a:solidFill>
              </a:defRPr>
            </a:pPr>
            <a:r>
              <a:t>…</a:t>
            </a:r>
            <a:r>
              <a:rPr>
                <a:latin typeface="Times New Roman"/>
                <a:ea typeface="Times New Roman"/>
                <a:cs typeface="Times New Roman"/>
                <a:sym typeface="Times New Roman"/>
              </a:rPr>
              <a:t>they respect and trust, in order to share their feelings, dilemmas, doubts and fears, confidentially, without fear of recrimination</a:t>
            </a:r>
            <a:endParaRPr>
              <a:latin typeface="Times New Roman"/>
              <a:ea typeface="Times New Roman"/>
              <a:cs typeface="Times New Roman"/>
              <a:sym typeface="Times New Roman"/>
            </a:endParaRPr>
          </a:p>
          <a:p>
            <a:pPr marL="711200" indent="-711200">
              <a:spcBef>
                <a:spcPts val="1200"/>
              </a:spcBef>
              <a:buSzPct val="100000"/>
              <a:buChar char="❖"/>
              <a:defRPr>
                <a:solidFill>
                  <a:srgbClr val="333399"/>
                </a:solidFill>
                <a:latin typeface="Times New Roman"/>
                <a:ea typeface="Times New Roman"/>
                <a:cs typeface="Times New Roman"/>
                <a:sym typeface="Times New Roman"/>
              </a:defRPr>
            </a:pPr>
            <a:r>
              <a:t>…who understands their circumstances and issues and can offer a wider perspective</a:t>
            </a:r>
          </a:p>
          <a:p>
            <a:pPr marL="711200" indent="-711200">
              <a:spcBef>
                <a:spcPts val="1200"/>
              </a:spcBef>
              <a:buSzPct val="100000"/>
              <a:buChar char="❖"/>
              <a:defRPr>
                <a:solidFill>
                  <a:srgbClr val="333399"/>
                </a:solidFill>
                <a:latin typeface="Times New Roman"/>
                <a:ea typeface="Times New Roman"/>
                <a:cs typeface="Times New Roman"/>
                <a:sym typeface="Times New Roman"/>
              </a:defRPr>
            </a:pPr>
            <a:r>
              <a:t>…who provides a safe reflective and containing space  </a:t>
            </a:r>
          </a:p>
          <a:p>
            <a:pPr marL="711200" indent="-711200">
              <a:spcBef>
                <a:spcPts val="1200"/>
              </a:spcBef>
              <a:buSzPct val="100000"/>
              <a:buChar char="❖"/>
              <a:defRPr>
                <a:solidFill>
                  <a:srgbClr val="333399"/>
                </a:solidFill>
                <a:latin typeface="Times New Roman"/>
                <a:ea typeface="Times New Roman"/>
                <a:cs typeface="Times New Roman"/>
                <a:sym typeface="Times New Roman"/>
              </a:defRPr>
            </a:pPr>
            <a:r>
              <a:t>…who gives them the support and encouragement they need </a:t>
            </a:r>
            <a:r>
              <a:rPr i="1"/>
              <a:t>– so they can support and encourage others</a:t>
            </a:r>
          </a:p>
        </p:txBody>
      </p:sp>
      <p:sp>
        <p:nvSpPr>
          <p:cNvPr id="376"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Ideally, the line manager takes the role of supportive supervisor and creates a holding environment for staff members. Supervision then is contained within the wider organisational holding environment, or containment structure, so that staff are able to contain others."/>
          <p:cNvSpPr/>
          <p:nvPr/>
        </p:nvSpPr>
        <p:spPr>
          <a:xfrm>
            <a:off x="523107" y="1725554"/>
            <a:ext cx="8097786" cy="380581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z="3600">
                <a:solidFill>
                  <a:srgbClr val="000090"/>
                </a:solidFill>
                <a:latin typeface="Times New Roman"/>
                <a:ea typeface="Times New Roman"/>
                <a:cs typeface="Times New Roman"/>
                <a:sym typeface="Times New Roman"/>
              </a:defRPr>
            </a:pPr>
            <a:r>
              <a:t>Ideally, the line manager takes the role of supportive supervisor and creates a </a:t>
            </a:r>
            <a:r>
              <a:rPr i="1">
                <a:solidFill>
                  <a:srgbClr val="800000"/>
                </a:solidFill>
              </a:rPr>
              <a:t>holding environment</a:t>
            </a:r>
            <a:r>
              <a:rPr>
                <a:solidFill>
                  <a:srgbClr val="721C28"/>
                </a:solidFill>
              </a:rPr>
              <a:t> </a:t>
            </a:r>
            <a:r>
              <a:t>for staff members. Supervision then is </a:t>
            </a:r>
            <a:r>
              <a:rPr>
                <a:solidFill>
                  <a:srgbClr val="333399"/>
                </a:solidFill>
              </a:rPr>
              <a:t>contained </a:t>
            </a:r>
            <a:r>
              <a:t>within the wider organisational </a:t>
            </a:r>
            <a:r>
              <a:rPr i="1">
                <a:solidFill>
                  <a:srgbClr val="800000"/>
                </a:solidFill>
              </a:rPr>
              <a:t>holding environment</a:t>
            </a:r>
            <a:r>
              <a:rPr>
                <a:solidFill>
                  <a:srgbClr val="800000"/>
                </a:solidFill>
              </a:rPr>
              <a:t>,</a:t>
            </a:r>
            <a:r>
              <a:rPr i="1">
                <a:solidFill>
                  <a:srgbClr val="800000"/>
                </a:solidFill>
              </a:rPr>
              <a:t> </a:t>
            </a:r>
            <a:r>
              <a:rPr>
                <a:solidFill>
                  <a:srgbClr val="800000"/>
                </a:solidFill>
              </a:rPr>
              <a:t>or </a:t>
            </a:r>
            <a:r>
              <a:rPr i="1">
                <a:solidFill>
                  <a:srgbClr val="800000"/>
                </a:solidFill>
              </a:rPr>
              <a:t>containment structure</a:t>
            </a:r>
            <a:r>
              <a:t>, so that staff are able to </a:t>
            </a:r>
            <a:r>
              <a:rPr i="1"/>
              <a:t>contain others.</a:t>
            </a:r>
          </a:p>
        </p:txBody>
      </p:sp>
      <p:sp>
        <p:nvSpPr>
          <p:cNvPr id="379"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2" name="image.pdf" descr="image.pdf"/>
          <p:cNvPicPr>
            <a:picLocks noChangeAspect="1"/>
          </p:cNvPicPr>
          <p:nvPr/>
        </p:nvPicPr>
        <p:blipFill>
          <a:blip r:embed="rId2">
            <a:extLst/>
          </a:blip>
          <a:stretch>
            <a:fillRect/>
          </a:stretch>
        </p:blipFill>
        <p:spPr>
          <a:xfrm>
            <a:off x="107950" y="692150"/>
            <a:ext cx="9036050" cy="6192838"/>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4" name="image2.png" descr="image2.png"/>
          <p:cNvPicPr>
            <a:picLocks noChangeAspect="1"/>
          </p:cNvPicPr>
          <p:nvPr/>
        </p:nvPicPr>
        <p:blipFill>
          <a:blip r:embed="rId2">
            <a:extLst/>
          </a:blip>
          <a:stretch>
            <a:fillRect/>
          </a:stretch>
        </p:blipFill>
        <p:spPr>
          <a:xfrm rot="2393">
            <a:off x="541337" y="836612"/>
            <a:ext cx="7885113" cy="5688013"/>
          </a:xfrm>
          <a:prstGeom prst="rect">
            <a:avLst/>
          </a:prstGeom>
          <a:ln w="12700">
            <a:miter lim="400000"/>
          </a:ln>
        </p:spPr>
      </p:pic>
      <p:sp>
        <p:nvSpPr>
          <p:cNvPr id="385" name="Case Study: When Good Authority is Compromised"/>
          <p:cNvSpPr/>
          <p:nvPr/>
        </p:nvSpPr>
        <p:spPr>
          <a:xfrm>
            <a:off x="539750" y="549275"/>
            <a:ext cx="76327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800000"/>
                </a:solidFill>
                <a:latin typeface="Times New Roman"/>
                <a:ea typeface="Times New Roman"/>
                <a:cs typeface="Times New Roman"/>
                <a:sym typeface="Times New Roman"/>
              </a:defRPr>
            </a:lvl1pPr>
          </a:lstStyle>
          <a:p>
            <a:pPr/>
            <a:r>
              <a:t>Case Study: When Good Authority is Compromised</a:t>
            </a:r>
          </a:p>
        </p:txBody>
      </p:sp>
      <p:sp>
        <p:nvSpPr>
          <p:cNvPr id="386" name="Slide Number"/>
          <p:cNvSpPr/>
          <p:nvPr>
            <p:ph type="sldNum" sz="quarter" idx="2"/>
          </p:nvPr>
        </p:nvSpPr>
        <p:spPr>
          <a:xfrm>
            <a:off x="8441397" y="6248400"/>
            <a:ext cx="245403"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Analysis of Issues from NPQICL Pilot Mentoring Sessions with 23 Leaders"/>
          <p:cNvSpPr/>
          <p:nvPr>
            <p:ph type="title" idx="4294967295"/>
          </p:nvPr>
        </p:nvSpPr>
        <p:spPr>
          <a:xfrm>
            <a:off x="539750" y="549275"/>
            <a:ext cx="7543800" cy="792163"/>
          </a:xfrm>
          <a:prstGeom prst="rect">
            <a:avLst/>
          </a:prstGeom>
        </p:spPr>
        <p:txBody>
          <a:bodyPr>
            <a:normAutofit fontScale="100000" lnSpcReduction="0"/>
          </a:bodyPr>
          <a:lstStyle>
            <a:lvl1pPr defTabSz="640079">
              <a:defRPr i="1" sz="2520">
                <a:solidFill>
                  <a:srgbClr val="721C28"/>
                </a:solidFill>
                <a:latin typeface="Times New Roman"/>
                <a:ea typeface="Times New Roman"/>
                <a:cs typeface="Times New Roman"/>
                <a:sym typeface="Times New Roman"/>
              </a:defRPr>
            </a:lvl1pPr>
          </a:lstStyle>
          <a:p>
            <a:pPr/>
            <a:r>
              <a:t>Analysis of Issues from NPQICL Pilot Mentoring Sessions with 23 Leaders</a:t>
            </a:r>
          </a:p>
        </p:txBody>
      </p:sp>
      <p:sp>
        <p:nvSpPr>
          <p:cNvPr id="153" name="87% (20 of 23) were women (with men over-sampled)…"/>
          <p:cNvSpPr/>
          <p:nvPr>
            <p:ph type="body" idx="4294967295"/>
          </p:nvPr>
        </p:nvSpPr>
        <p:spPr>
          <a:xfrm>
            <a:off x="468312" y="1341437"/>
            <a:ext cx="8351838" cy="5256213"/>
          </a:xfrm>
          <a:prstGeom prst="rect">
            <a:avLst/>
          </a:prstGeom>
        </p:spPr>
        <p:txBody>
          <a:bodyPr>
            <a:normAutofit fontScale="100000" lnSpcReduction="0"/>
          </a:bodyPr>
          <a:lstStyle/>
          <a:p>
            <a:pPr>
              <a:spcBef>
                <a:spcPts val="600"/>
              </a:spcBef>
              <a:buChar char="●"/>
              <a:defRPr sz="2800">
                <a:solidFill>
                  <a:srgbClr val="000090"/>
                </a:solidFill>
                <a:latin typeface="Times New Roman"/>
                <a:ea typeface="Times New Roman"/>
                <a:cs typeface="Times New Roman"/>
                <a:sym typeface="Times New Roman"/>
              </a:defRPr>
            </a:pPr>
            <a:r>
              <a:t>87% (20 of 23) were women (with men over-sampled)</a:t>
            </a:r>
          </a:p>
          <a:p>
            <a:pPr>
              <a:spcBef>
                <a:spcPts val="600"/>
              </a:spcBef>
              <a:buChar char="●"/>
              <a:defRPr sz="2800">
                <a:solidFill>
                  <a:srgbClr val="000090"/>
                </a:solidFill>
                <a:latin typeface="Times New Roman"/>
                <a:ea typeface="Times New Roman"/>
                <a:cs typeface="Times New Roman"/>
                <a:sym typeface="Times New Roman"/>
              </a:defRPr>
            </a:pPr>
            <a:r>
              <a:t>61% felt like frauds or imposters as leaders</a:t>
            </a:r>
          </a:p>
          <a:p>
            <a:pPr>
              <a:spcBef>
                <a:spcPts val="600"/>
              </a:spcBef>
              <a:buChar char="●"/>
              <a:defRPr sz="2800">
                <a:solidFill>
                  <a:srgbClr val="000090"/>
                </a:solidFill>
                <a:latin typeface="Times New Roman"/>
                <a:ea typeface="Times New Roman"/>
                <a:cs typeface="Times New Roman"/>
                <a:sym typeface="Times New Roman"/>
              </a:defRPr>
            </a:pPr>
            <a:r>
              <a:t>61% felt unsupported by their line managers, and confusion and lack of direction at Local Authority level</a:t>
            </a:r>
          </a:p>
          <a:p>
            <a:pPr>
              <a:spcBef>
                <a:spcPts val="600"/>
              </a:spcBef>
              <a:buChar char="●"/>
              <a:defRPr sz="2800">
                <a:solidFill>
                  <a:srgbClr val="000090"/>
                </a:solidFill>
                <a:latin typeface="Times New Roman"/>
                <a:ea typeface="Times New Roman"/>
                <a:cs typeface="Times New Roman"/>
                <a:sym typeface="Times New Roman"/>
              </a:defRPr>
            </a:pPr>
            <a:r>
              <a:t>Initially, 100% admitted to lack of confidence, isolation or discomfort in their leadership roles</a:t>
            </a:r>
          </a:p>
          <a:p>
            <a:pPr>
              <a:buSzTx/>
              <a:buFont typeface="Wingdings"/>
              <a:buNone/>
              <a:defRPr b="1" i="1" sz="3200">
                <a:solidFill>
                  <a:srgbClr val="721C28"/>
                </a:solidFill>
                <a:latin typeface="Times New Roman"/>
                <a:ea typeface="Times New Roman"/>
                <a:cs typeface="Times New Roman"/>
                <a:sym typeface="Times New Roman"/>
              </a:defRPr>
            </a:pPr>
            <a:r>
              <a:t>Worrying findings given need for confidence, clarity and resilience in inspiring and containing others…</a:t>
            </a:r>
          </a:p>
        </p:txBody>
      </p:sp>
      <p:sp>
        <p:nvSpPr>
          <p:cNvPr id="154" name="Slide Number"/>
          <p:cNvSpPr/>
          <p:nvPr>
            <p:ph type="sldNum" sz="quarter" idx="2"/>
          </p:nvPr>
        </p:nvSpPr>
        <p:spPr>
          <a:xfrm>
            <a:off x="8512028" y="6248400"/>
            <a:ext cx="174772"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My abiding aim is…"/>
          <p:cNvSpPr/>
          <p:nvPr>
            <p:ph type="title" idx="4294967295"/>
          </p:nvPr>
        </p:nvSpPr>
        <p:spPr>
          <a:xfrm>
            <a:off x="684212" y="404812"/>
            <a:ext cx="7772401" cy="1008063"/>
          </a:xfrm>
          <a:prstGeom prst="rect">
            <a:avLst/>
          </a:prstGeom>
        </p:spPr>
        <p:txBody>
          <a:bodyPr>
            <a:normAutofit fontScale="100000" lnSpcReduction="0"/>
          </a:bodyPr>
          <a:lstStyle>
            <a:lvl1pPr>
              <a:defRPr i="1" sz="4000">
                <a:solidFill>
                  <a:srgbClr val="800000"/>
                </a:solidFill>
                <a:latin typeface="Times New Roman"/>
                <a:ea typeface="Times New Roman"/>
                <a:cs typeface="Times New Roman"/>
                <a:sym typeface="Times New Roman"/>
              </a:defRPr>
            </a:lvl1pPr>
          </a:lstStyle>
          <a:p>
            <a:pPr/>
            <a:r>
              <a:t>My abiding aim is…</a:t>
            </a:r>
          </a:p>
        </p:txBody>
      </p:sp>
      <p:sp>
        <p:nvSpPr>
          <p:cNvPr id="157" name="… to help individuals, families, staff teams, leaders, organisations and communities recognise and overcome the internal and external obstacles that interfere with their healthy, socially-responsible functioning…"/>
          <p:cNvSpPr/>
          <p:nvPr>
            <p:ph type="body" idx="4294967295"/>
          </p:nvPr>
        </p:nvSpPr>
        <p:spPr>
          <a:xfrm>
            <a:off x="684212" y="1557337"/>
            <a:ext cx="7920038" cy="4392613"/>
          </a:xfrm>
          <a:prstGeom prst="rect">
            <a:avLst/>
          </a:prstGeom>
        </p:spPr>
        <p:txBody>
          <a:bodyPr>
            <a:normAutofit fontScale="100000" lnSpcReduction="0"/>
          </a:bodyPr>
          <a:lstStyle/>
          <a:p>
            <a:pPr marL="0" indent="0">
              <a:spcBef>
                <a:spcPts val="800"/>
              </a:spcBef>
              <a:buSzTx/>
              <a:buFont typeface="Wingdings"/>
              <a:buNone/>
              <a:defRPr i="1" sz="3600">
                <a:latin typeface="Times New Roman"/>
                <a:ea typeface="Times New Roman"/>
                <a:cs typeface="Times New Roman"/>
                <a:sym typeface="Times New Roman"/>
              </a:defRPr>
            </a:pPr>
            <a:r>
              <a:t>… </a:t>
            </a:r>
            <a:r>
              <a:rPr>
                <a:solidFill>
                  <a:srgbClr val="333399"/>
                </a:solidFill>
              </a:rPr>
              <a:t>to help individuals, families, staff teams, leaders, organisations and communities recognise and overcome the internal and external obstacles that interfere with their healthy, socially-responsible functioning</a:t>
            </a:r>
            <a:endParaRPr>
              <a:solidFill>
                <a:srgbClr val="333399"/>
              </a:solidFill>
            </a:endParaRPr>
          </a:p>
          <a:p>
            <a:pPr marL="0" indent="0">
              <a:spcBef>
                <a:spcPts val="800"/>
              </a:spcBef>
              <a:buSzTx/>
              <a:buFont typeface="Wingdings"/>
              <a:buNone/>
              <a:defRPr i="1" sz="3600">
                <a:solidFill>
                  <a:srgbClr val="333399"/>
                </a:solidFill>
                <a:latin typeface="Times New Roman"/>
                <a:ea typeface="Times New Roman"/>
                <a:cs typeface="Times New Roman"/>
                <a:sym typeface="Times New Roman"/>
              </a:defRPr>
            </a:pPr>
            <a:r>
              <a:t>…  towards democratising relationships</a:t>
            </a:r>
          </a:p>
        </p:txBody>
      </p:sp>
      <p:sp>
        <p:nvSpPr>
          <p:cNvPr id="158" name="Slide Number"/>
          <p:cNvSpPr/>
          <p:nvPr>
            <p:ph type="sldNum" sz="quarter" idx="2"/>
          </p:nvPr>
        </p:nvSpPr>
        <p:spPr>
          <a:xfrm>
            <a:off x="8512028" y="6248400"/>
            <a:ext cx="174772"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lide Number"/>
          <p:cNvSpPr/>
          <p:nvPr>
            <p:ph type="sldNum" sz="quarter" idx="2"/>
          </p:nvPr>
        </p:nvSpPr>
        <p:spPr>
          <a:xfrm>
            <a:off x="8512028" y="6248400"/>
            <a:ext cx="174772"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 name="Adler’s explicit reasons for leaving Freud"/>
          <p:cNvSpPr/>
          <p:nvPr>
            <p:ph type="title" idx="4294967295"/>
          </p:nvPr>
        </p:nvSpPr>
        <p:spPr>
          <a:xfrm>
            <a:off x="457200" y="304800"/>
            <a:ext cx="7543800" cy="533400"/>
          </a:xfrm>
          <a:prstGeom prst="rect">
            <a:avLst/>
          </a:prstGeom>
        </p:spPr>
        <p:txBody>
          <a:bodyPr>
            <a:normAutofit fontScale="100000" lnSpcReduction="0"/>
          </a:bodyPr>
          <a:lstStyle>
            <a:lvl1pPr defTabSz="905255">
              <a:defRPr i="1" sz="3168">
                <a:solidFill>
                  <a:srgbClr val="800000"/>
                </a:solidFill>
                <a:latin typeface="Times New Roman"/>
                <a:ea typeface="Times New Roman"/>
                <a:cs typeface="Times New Roman"/>
                <a:sym typeface="Times New Roman"/>
              </a:defRPr>
            </a:lvl1pPr>
          </a:lstStyle>
          <a:p>
            <a:pPr/>
            <a:r>
              <a:t>Adler’s explicit reasons for leaving Freud</a:t>
            </a:r>
          </a:p>
        </p:txBody>
      </p:sp>
      <p:sp>
        <p:nvSpPr>
          <p:cNvPr id="162" name="In 1911 Adler left Freud’s Psychoanalytic circle &amp; argued:…"/>
          <p:cNvSpPr/>
          <p:nvPr/>
        </p:nvSpPr>
        <p:spPr>
          <a:xfrm>
            <a:off x="250825" y="908050"/>
            <a:ext cx="8642350" cy="53471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2087" indent="-192087">
              <a:lnSpc>
                <a:spcPct val="90000"/>
              </a:lnSpc>
              <a:spcBef>
                <a:spcPts val="600"/>
              </a:spcBef>
              <a:defRPr>
                <a:solidFill>
                  <a:srgbClr val="4F5299"/>
                </a:solidFill>
                <a:latin typeface="Times New Roman"/>
                <a:ea typeface="Times New Roman"/>
                <a:cs typeface="Times New Roman"/>
                <a:sym typeface="Times New Roman"/>
              </a:defRPr>
            </a:pPr>
            <a:r>
              <a:t>In 1911 Adler left Freud</a:t>
            </a:r>
            <a:r>
              <a:t>’</a:t>
            </a:r>
            <a:r>
              <a:t>s Psychoanalytic circle &amp; argued:</a:t>
            </a:r>
          </a:p>
          <a:p>
            <a:pPr marL="298802" indent="-298802">
              <a:lnSpc>
                <a:spcPct val="90000"/>
              </a:lnSpc>
              <a:spcBef>
                <a:spcPts val="600"/>
              </a:spcBef>
              <a:buSzPct val="90000"/>
              <a:buChar char="•"/>
              <a:defRPr>
                <a:solidFill>
                  <a:srgbClr val="4F5299"/>
                </a:solidFill>
                <a:latin typeface="Times New Roman"/>
                <a:ea typeface="Times New Roman"/>
                <a:cs typeface="Times New Roman"/>
                <a:sym typeface="Times New Roman"/>
              </a:defRPr>
            </a:pPr>
            <a:r>
              <a:t>Striving for power or superiority is an effort to protect self esteem – the Oedipal Complex is but one example.</a:t>
            </a:r>
          </a:p>
          <a:p>
            <a:pPr marL="298802" indent="-298802">
              <a:lnSpc>
                <a:spcPct val="90000"/>
              </a:lnSpc>
              <a:spcBef>
                <a:spcPts val="600"/>
              </a:spcBef>
              <a:buSzPct val="90000"/>
              <a:buChar char="•"/>
              <a:defRPr>
                <a:solidFill>
                  <a:srgbClr val="4F5299"/>
                </a:solidFill>
                <a:latin typeface="Times New Roman"/>
                <a:ea typeface="Times New Roman"/>
                <a:cs typeface="Times New Roman"/>
                <a:sym typeface="Times New Roman"/>
              </a:defRPr>
            </a:pPr>
            <a:r>
              <a:t>Individual Psychology conveys indivisibility of human feeling, thinking &amp; behaving, as well as of physical &amp; mental health.</a:t>
            </a:r>
          </a:p>
          <a:p>
            <a:pPr marL="298802" indent="-298802">
              <a:lnSpc>
                <a:spcPct val="90000"/>
              </a:lnSpc>
              <a:spcBef>
                <a:spcPts val="600"/>
              </a:spcBef>
              <a:buSzPct val="90000"/>
              <a:buChar char="•"/>
              <a:defRPr>
                <a:solidFill>
                  <a:srgbClr val="4F5299"/>
                </a:solidFill>
                <a:latin typeface="Times New Roman"/>
                <a:ea typeface="Times New Roman"/>
                <a:cs typeface="Times New Roman"/>
                <a:sym typeface="Times New Roman"/>
              </a:defRPr>
            </a:pPr>
            <a:r>
              <a:t>Democracy has altered power relationships.</a:t>
            </a:r>
          </a:p>
          <a:p>
            <a:pPr marL="298802" indent="-298802">
              <a:lnSpc>
                <a:spcPct val="90000"/>
              </a:lnSpc>
              <a:spcBef>
                <a:spcPts val="600"/>
              </a:spcBef>
              <a:buSzPct val="90000"/>
              <a:buChar char="•"/>
              <a:defRPr>
                <a:solidFill>
                  <a:srgbClr val="4F5299"/>
                </a:solidFill>
                <a:latin typeface="Times New Roman"/>
                <a:ea typeface="Times New Roman"/>
                <a:cs typeface="Times New Roman"/>
                <a:sym typeface="Times New Roman"/>
              </a:defRPr>
            </a:pPr>
            <a:r>
              <a:t>Even young children are highly sensitive to changes in power relationships.</a:t>
            </a:r>
          </a:p>
          <a:p>
            <a:pPr marL="298802" indent="-298802">
              <a:lnSpc>
                <a:spcPct val="90000"/>
              </a:lnSpc>
              <a:spcBef>
                <a:spcPts val="600"/>
              </a:spcBef>
              <a:buSzPct val="90000"/>
              <a:buChar char="•"/>
              <a:defRPr>
                <a:solidFill>
                  <a:srgbClr val="4F5299"/>
                </a:solidFill>
                <a:latin typeface="Times New Roman"/>
                <a:ea typeface="Times New Roman"/>
                <a:cs typeface="Times New Roman"/>
                <a:sym typeface="Times New Roman"/>
              </a:defRPr>
            </a:pPr>
            <a:r>
              <a:t>Authoritarian / autocratic methods lead to defiance / disobedience / dysfunction.</a:t>
            </a:r>
          </a:p>
          <a:p>
            <a:pPr marL="298802" indent="-298802">
              <a:lnSpc>
                <a:spcPct val="90000"/>
              </a:lnSpc>
              <a:spcBef>
                <a:spcPts val="600"/>
              </a:spcBef>
              <a:buSzPct val="90000"/>
              <a:buChar char="•"/>
              <a:defRPr>
                <a:solidFill>
                  <a:srgbClr val="4F5299"/>
                </a:solidFill>
                <a:latin typeface="Times New Roman"/>
                <a:ea typeface="Times New Roman"/>
                <a:cs typeface="Times New Roman"/>
                <a:sym typeface="Times New Roman"/>
              </a:defRPr>
            </a:pPr>
            <a:r>
              <a:t>New ways of relating are needed to optimise human potential.</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Who is taking responsibility? Becoming an authoritative, democratic leader"/>
          <p:cNvSpPr/>
          <p:nvPr>
            <p:ph type="title" idx="4294967295"/>
          </p:nvPr>
        </p:nvSpPr>
        <p:spPr>
          <a:xfrm>
            <a:off x="539750" y="188912"/>
            <a:ext cx="7127875" cy="863601"/>
          </a:xfrm>
          <a:prstGeom prst="rect">
            <a:avLst/>
          </a:prstGeom>
        </p:spPr>
        <p:txBody>
          <a:bodyPr>
            <a:normAutofit fontScale="100000" lnSpcReduction="0"/>
          </a:bodyPr>
          <a:lstStyle/>
          <a:p>
            <a:pPr defTabSz="896111">
              <a:defRPr i="1" sz="2744">
                <a:solidFill>
                  <a:srgbClr val="800000"/>
                </a:solidFill>
                <a:latin typeface="Times New Roman"/>
                <a:ea typeface="Times New Roman"/>
                <a:cs typeface="Times New Roman"/>
                <a:sym typeface="Times New Roman"/>
              </a:defRPr>
            </a:pPr>
            <a:r>
              <a:t>Who is taking responsibility?</a:t>
            </a:r>
            <a:br/>
            <a:r>
              <a:t>Becoming an authoritative, democratic leader</a:t>
            </a:r>
          </a:p>
        </p:txBody>
      </p:sp>
      <p:sp>
        <p:nvSpPr>
          <p:cNvPr id="165" name="Slide Number"/>
          <p:cNvSpPr/>
          <p:nvPr>
            <p:ph type="sldNum" sz="quarter" idx="2"/>
          </p:nvPr>
        </p:nvSpPr>
        <p:spPr>
          <a:xfrm>
            <a:off x="8512028" y="6248400"/>
            <a:ext cx="174772"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6" name="Liz Klavins, Head Teacher Fairfield Nursery School &amp; Children’s Centre, first led a team of 5 which rose to 50+ staff in just 4 years. She was inspired by democratic and child-led practice in New Zealand kindergartens. In her PhD case study,  to improve practice, she sought to develop curious practitioners and embed practitioner-led action research at Fairfield, in a deprived area in the North.…"/>
          <p:cNvSpPr/>
          <p:nvPr/>
        </p:nvSpPr>
        <p:spPr>
          <a:xfrm>
            <a:off x="539750" y="1268412"/>
            <a:ext cx="8353425" cy="46151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solidFill>
                  <a:srgbClr val="000090"/>
                </a:solidFill>
                <a:latin typeface="Times New Roman"/>
                <a:ea typeface="Times New Roman"/>
                <a:cs typeface="Times New Roman"/>
                <a:sym typeface="Times New Roman"/>
              </a:defRPr>
            </a:pPr>
            <a:r>
              <a:t>Liz Klavins, Head Teacher Fairfield Nursery School &amp; Children’s Centre, first led a team of 5 which rose to 50+ staff in just 4 years. She was inspired by democratic and child-led practice in New Zealand kindergartens. In her PhD case study,  to improve practice, she sought to develop curious practitioners and embed practitioner-led action research at Fairfield, in a deprived area in the North.</a:t>
            </a:r>
          </a:p>
          <a:p>
            <a:pPr>
              <a:lnSpc>
                <a:spcPct val="60000"/>
              </a:lnSpc>
              <a:defRPr sz="2400">
                <a:solidFill>
                  <a:srgbClr val="000090"/>
                </a:solidFill>
                <a:latin typeface="Times New Roman"/>
                <a:ea typeface="Times New Roman"/>
                <a:cs typeface="Times New Roman"/>
                <a:sym typeface="Times New Roman"/>
              </a:defRPr>
            </a:pPr>
          </a:p>
          <a:p>
            <a:pPr>
              <a:defRPr sz="2400">
                <a:solidFill>
                  <a:srgbClr val="000090"/>
                </a:solidFill>
                <a:latin typeface="Times New Roman"/>
                <a:ea typeface="Times New Roman"/>
                <a:cs typeface="Times New Roman"/>
                <a:sym typeface="Times New Roman"/>
              </a:defRPr>
            </a:pPr>
            <a:r>
              <a:t>She invited staff members studying for diplomas, BAs or MAs to be part of a Centre Inquiry Group, and they reached consensus re a shared project: looking into how staff might support children and their parents manage their separation better when starting nursery. </a:t>
            </a:r>
          </a:p>
          <a:p>
            <a:pPr>
              <a:lnSpc>
                <a:spcPct val="60000"/>
              </a:lnSpc>
              <a:defRPr sz="2400">
                <a:solidFill>
                  <a:srgbClr val="000090"/>
                </a:solidFill>
                <a:latin typeface="Times New Roman"/>
                <a:ea typeface="Times New Roman"/>
                <a:cs typeface="Times New Roman"/>
                <a:sym typeface="Times New Roman"/>
              </a:defRPr>
            </a:pPr>
          </a:p>
          <a:p>
            <a:pPr>
              <a:defRPr sz="2400">
                <a:solidFill>
                  <a:srgbClr val="000090"/>
                </a:solidFill>
                <a:latin typeface="Times New Roman"/>
                <a:ea typeface="Times New Roman"/>
                <a:cs typeface="Times New Roman"/>
                <a:sym typeface="Times New Roman"/>
              </a:defRPr>
            </a:pPr>
            <a:r>
              <a:t>Liz was pleased with their progress - but disheartened when the project led to big ructions in the team.</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lide Number"/>
          <p:cNvSpPr/>
          <p:nvPr>
            <p:ph type="sldNum" sz="quarter" idx="2"/>
          </p:nvPr>
        </p:nvSpPr>
        <p:spPr>
          <a:xfrm>
            <a:off x="8512028" y="6248400"/>
            <a:ext cx="174772"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9" name="Encouraging us to understand ourselves and each other, Adler helpfully defined empathy:"/>
          <p:cNvSpPr/>
          <p:nvPr/>
        </p:nvSpPr>
        <p:spPr>
          <a:xfrm>
            <a:off x="274223" y="86065"/>
            <a:ext cx="7199313" cy="8891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i="1">
                <a:solidFill>
                  <a:srgbClr val="800000"/>
                </a:solidFill>
                <a:latin typeface="Times New Roman"/>
                <a:ea typeface="Times New Roman"/>
                <a:cs typeface="Times New Roman"/>
                <a:sym typeface="Times New Roman"/>
              </a:defRPr>
            </a:lvl1pPr>
          </a:lstStyle>
          <a:p>
            <a:pPr/>
            <a:r>
              <a:t>Encouraging us to understand ourselves and each other, Adler helpfully defined empathy:</a:t>
            </a:r>
          </a:p>
        </p:txBody>
      </p:sp>
      <p:pic>
        <p:nvPicPr>
          <p:cNvPr id="170" name="images.jpeg" descr="images.jpeg"/>
          <p:cNvPicPr>
            <a:picLocks noChangeAspect="1"/>
          </p:cNvPicPr>
          <p:nvPr/>
        </p:nvPicPr>
        <p:blipFill>
          <a:blip r:embed="rId2">
            <a:extLst/>
          </a:blip>
          <a:stretch>
            <a:fillRect/>
          </a:stretch>
        </p:blipFill>
        <p:spPr>
          <a:xfrm>
            <a:off x="354425" y="974770"/>
            <a:ext cx="6624639" cy="4356101"/>
          </a:xfrm>
          <a:prstGeom prst="rect">
            <a:avLst/>
          </a:prstGeom>
          <a:ln w="12700">
            <a:miter lim="400000"/>
          </a:ln>
        </p:spPr>
      </p:pic>
      <p:sp>
        <p:nvSpPr>
          <p:cNvPr id="171" name="(Adler, 1931, in Ansbacher &amp; Ansbacher, 1956/1964, p. 14)…"/>
          <p:cNvSpPr/>
          <p:nvPr/>
        </p:nvSpPr>
        <p:spPr>
          <a:xfrm>
            <a:off x="232772" y="5652651"/>
            <a:ext cx="7865260" cy="9581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800"/>
            </a:pPr>
            <a:r>
              <a:t>(Adler, 1931, in Ansbacher &amp; Ansbacher, 1956/1964, p. 14)</a:t>
            </a:r>
          </a:p>
          <a:p>
            <a:pPr>
              <a:defRPr sz="1800"/>
            </a:pPr>
          </a:p>
          <a:p>
            <a:pPr algn="r">
              <a:defRPr sz="2300">
                <a:solidFill>
                  <a:srgbClr val="3B1EA1"/>
                </a:solidFill>
              </a:defRPr>
            </a:pPr>
            <a:r>
              <a:rPr i="1"/>
              <a:t>Our goal was walking the talk: pedagogical isomorphism...</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Adler was not prescriptive regarding Individual Psychology’s method,  but offered guidance…"/>
          <p:cNvSpPr/>
          <p:nvPr>
            <p:ph type="title" idx="4294967295"/>
          </p:nvPr>
        </p:nvSpPr>
        <p:spPr>
          <a:xfrm>
            <a:off x="539750" y="188912"/>
            <a:ext cx="7416800" cy="936626"/>
          </a:xfrm>
          <a:prstGeom prst="rect">
            <a:avLst/>
          </a:prstGeom>
        </p:spPr>
        <p:txBody>
          <a:bodyPr>
            <a:normAutofit fontScale="100000" lnSpcReduction="0"/>
          </a:bodyPr>
          <a:lstStyle>
            <a:lvl1pPr defTabSz="658368">
              <a:defRPr i="1" sz="2952">
                <a:solidFill>
                  <a:srgbClr val="800000"/>
                </a:solidFill>
                <a:latin typeface="Times New Roman"/>
                <a:ea typeface="Times New Roman"/>
                <a:cs typeface="Times New Roman"/>
                <a:sym typeface="Times New Roman"/>
              </a:defRPr>
            </a:lvl1pPr>
          </a:lstStyle>
          <a:p>
            <a:pPr>
              <a:defRPr>
                <a:solidFill>
                  <a:srgbClr val="000090"/>
                </a:solidFill>
              </a:defRPr>
            </a:pPr>
            <a:r>
              <a:rPr>
                <a:solidFill>
                  <a:srgbClr val="800000"/>
                </a:solidFill>
              </a:rPr>
              <a:t>Adler was not prescriptive regarding Individual Psychology’s method,  but offered guidance…</a:t>
            </a:r>
          </a:p>
        </p:txBody>
      </p:sp>
      <p:sp>
        <p:nvSpPr>
          <p:cNvPr id="174" name="Slide Number"/>
          <p:cNvSpPr/>
          <p:nvPr>
            <p:ph type="sldNum" sz="quarter" idx="2"/>
          </p:nvPr>
        </p:nvSpPr>
        <p:spPr>
          <a:xfrm>
            <a:off x="8512028" y="6248400"/>
            <a:ext cx="174772" cy="22698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5" name="There can be no rigid prescription for practicing IP, because  the practitioner’s lifestyle will determine his/her approach.…"/>
          <p:cNvSpPr/>
          <p:nvPr/>
        </p:nvSpPr>
        <p:spPr>
          <a:xfrm>
            <a:off x="179387" y="1268412"/>
            <a:ext cx="8280401" cy="53611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57187" indent="-357187">
              <a:spcBef>
                <a:spcPts val="600"/>
              </a:spcBef>
              <a:buSzPct val="100000"/>
              <a:buFont typeface="Arial"/>
              <a:buChar char="•"/>
              <a:defRPr b="1" i="1" sz="2500">
                <a:solidFill>
                  <a:srgbClr val="333399"/>
                </a:solidFill>
                <a:latin typeface="Times New Roman"/>
                <a:ea typeface="Times New Roman"/>
                <a:cs typeface="Times New Roman"/>
                <a:sym typeface="Times New Roman"/>
              </a:defRPr>
            </a:pPr>
            <a:r>
              <a:t>There can be no rigid prescription for practicing IP, because  the practitioner’s lifestyle will determine his/her approach.</a:t>
            </a:r>
          </a:p>
          <a:p>
            <a:pPr marL="357187" indent="-357187">
              <a:spcBef>
                <a:spcPts val="600"/>
              </a:spcBef>
              <a:buSzPct val="100000"/>
              <a:buFont typeface="Arial"/>
              <a:buChar char="•"/>
              <a:defRPr sz="2500">
                <a:solidFill>
                  <a:srgbClr val="333399"/>
                </a:solidFill>
                <a:latin typeface="Times New Roman"/>
                <a:ea typeface="Times New Roman"/>
                <a:cs typeface="Times New Roman"/>
                <a:sym typeface="Times New Roman"/>
              </a:defRPr>
            </a:pPr>
            <a:r>
              <a:t>The practitioner needs to: 1) establish a relationship with the client, 2) </a:t>
            </a:r>
            <a:r>
              <a:rPr i="1"/>
              <a:t>with</a:t>
            </a:r>
            <a:r>
              <a:t> the client identify the error in lifestyle, 3) encourage the client, and 4) help the client develop social interest.</a:t>
            </a:r>
          </a:p>
          <a:p>
            <a:pPr marL="357187" indent="-357187">
              <a:spcBef>
                <a:spcPts val="600"/>
              </a:spcBef>
              <a:buSzPct val="100000"/>
              <a:buFont typeface="Arial"/>
              <a:buChar char="•"/>
              <a:defRPr b="1" i="1" sz="2500">
                <a:solidFill>
                  <a:srgbClr val="333399"/>
                </a:solidFill>
                <a:latin typeface="Times New Roman"/>
                <a:ea typeface="Times New Roman"/>
                <a:cs typeface="Times New Roman"/>
                <a:sym typeface="Times New Roman"/>
              </a:defRPr>
            </a:pPr>
            <a:r>
              <a:t>Striving for significance needs to reside with the feeling of belonging and an interest in others.</a:t>
            </a:r>
          </a:p>
          <a:p>
            <a:pPr marL="357187" indent="-357187">
              <a:spcBef>
                <a:spcPts val="600"/>
              </a:spcBef>
              <a:buSzPct val="100000"/>
              <a:buFont typeface="Arial"/>
              <a:buChar char="•"/>
              <a:defRPr i="1" sz="2500">
                <a:solidFill>
                  <a:srgbClr val="333399"/>
                </a:solidFill>
                <a:latin typeface="Times New Roman"/>
                <a:ea typeface="Times New Roman"/>
                <a:cs typeface="Times New Roman"/>
                <a:sym typeface="Times New Roman"/>
              </a:defRPr>
            </a:pPr>
            <a:r>
              <a:t>The practitioner wins a client’s confidence and cooperation through ‘cheerfulness’, ‘steady friendliness’, belief in the client’s ability to solve their problems - and </a:t>
            </a:r>
            <a:r>
              <a:rPr b="1"/>
              <a:t>confidence in being able to help them without behaving like an authority.</a:t>
            </a:r>
            <a:endParaRPr b="1"/>
          </a:p>
        </p:txBody>
      </p:sp>
      <p:sp>
        <p:nvSpPr>
          <p:cNvPr id="176" name="(Orgler, 1939/1973; Ansbacher &amp; Ansbacher, 1956/1964)"/>
          <p:cNvSpPr/>
          <p:nvPr/>
        </p:nvSpPr>
        <p:spPr>
          <a:xfrm>
            <a:off x="1979612" y="6165850"/>
            <a:ext cx="6048376"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800"/>
            </a:lvl1pPr>
          </a:lstStyle>
          <a:p>
            <a:pPr/>
            <a:r>
              <a:t>(Orgler, 1939/1973; Ansbacher &amp; Ansbacher, 1956/1964)</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twork">
  <a:themeElements>
    <a:clrScheme name="Network">
      <a:dk1>
        <a:srgbClr val="000000"/>
      </a:dk1>
      <a:lt1>
        <a:srgbClr val="FFFFFF"/>
      </a:lt1>
      <a:dk2>
        <a:srgbClr val="A7A7A7"/>
      </a:dk2>
      <a:lt2>
        <a:srgbClr val="535353"/>
      </a:lt2>
      <a:accent1>
        <a:srgbClr val="CCCC00"/>
      </a:accent1>
      <a:accent2>
        <a:srgbClr val="669999"/>
      </a:accent2>
      <a:accent3>
        <a:srgbClr val="9BBB59"/>
      </a:accent3>
      <a:accent4>
        <a:srgbClr val="8064A2"/>
      </a:accent4>
      <a:accent5>
        <a:srgbClr val="4BACC6"/>
      </a:accent5>
      <a:accent6>
        <a:srgbClr val="F79646"/>
      </a:accent6>
      <a:hlink>
        <a:srgbClr val="0000FF"/>
      </a:hlink>
      <a:folHlink>
        <a:srgbClr val="FF00FF"/>
      </a:folHlink>
    </a:clrScheme>
    <a:fontScheme name="Network">
      <a:majorFont>
        <a:latin typeface="Arial"/>
        <a:ea typeface="Arial"/>
        <a:cs typeface="Arial"/>
      </a:majorFont>
      <a:minorFont>
        <a:latin typeface="Helvetica"/>
        <a:ea typeface="Helvetica"/>
        <a:cs typeface="Helvetica"/>
      </a:minorFont>
    </a:fontScheme>
    <a:fmtScheme name="Netwo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twork">
  <a:themeElements>
    <a:clrScheme name="Network">
      <a:dk1>
        <a:srgbClr val="000000"/>
      </a:dk1>
      <a:lt1>
        <a:srgbClr val="FFFFFF"/>
      </a:lt1>
      <a:dk2>
        <a:srgbClr val="A7A7A7"/>
      </a:dk2>
      <a:lt2>
        <a:srgbClr val="535353"/>
      </a:lt2>
      <a:accent1>
        <a:srgbClr val="CCCC00"/>
      </a:accent1>
      <a:accent2>
        <a:srgbClr val="669999"/>
      </a:accent2>
      <a:accent3>
        <a:srgbClr val="9BBB59"/>
      </a:accent3>
      <a:accent4>
        <a:srgbClr val="8064A2"/>
      </a:accent4>
      <a:accent5>
        <a:srgbClr val="4BACC6"/>
      </a:accent5>
      <a:accent6>
        <a:srgbClr val="F79646"/>
      </a:accent6>
      <a:hlink>
        <a:srgbClr val="0000FF"/>
      </a:hlink>
      <a:folHlink>
        <a:srgbClr val="FF00FF"/>
      </a:folHlink>
    </a:clrScheme>
    <a:fontScheme name="Network">
      <a:majorFont>
        <a:latin typeface="Arial"/>
        <a:ea typeface="Arial"/>
        <a:cs typeface="Arial"/>
      </a:majorFont>
      <a:minorFont>
        <a:latin typeface="Helvetica"/>
        <a:ea typeface="Helvetica"/>
        <a:cs typeface="Helvetica"/>
      </a:minorFont>
    </a:fontScheme>
    <a:fmtScheme name="Netwo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